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79" r:id="rId15"/>
    <p:sldId id="280"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image" Target="../media/image13.png"/><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2.png"/><Relationship Id="rId20" Type="http://schemas.openxmlformats.org/officeDocument/2006/relationships/notesSlide" Target="../notesSlides/notesSlide10.xml"/><Relationship Id="rId2" Type="http://schemas.openxmlformats.org/officeDocument/2006/relationships/tags" Target="../tags/tag1.xml"/><Relationship Id="rId19" Type="http://schemas.openxmlformats.org/officeDocument/2006/relationships/slideLayout" Target="../slideLayouts/slideLayout1.xml"/><Relationship Id="rId18" Type="http://schemas.openxmlformats.org/officeDocument/2006/relationships/image" Target="../media/image16.png"/><Relationship Id="rId17" Type="http://schemas.openxmlformats.org/officeDocument/2006/relationships/tags" Target="../tags/tag12.xml"/><Relationship Id="rId16" Type="http://schemas.openxmlformats.org/officeDocument/2006/relationships/tags" Target="../tags/tag11.xml"/><Relationship Id="rId15" Type="http://schemas.openxmlformats.org/officeDocument/2006/relationships/image" Target="../media/image15.png"/><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image" Target="../media/image14.png"/><Relationship Id="rId10" Type="http://schemas.openxmlformats.org/officeDocument/2006/relationships/tags" Target="../tags/tag7.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2.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2.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1500188"/>
            <a:ext cx="8001000" cy="666750"/>
          </a:xfrm>
          <a:prstGeom prst="rect">
            <a:avLst/>
          </a:prstGeom>
          <a:noFill/>
        </p:spPr>
        <p:txBody>
          <a:bodyPr vert="horz" wrap="square" lIns="0" tIns="0" rIns="0" bIns="0" rtlCol="0" anchor="ctr"/>
          <a:lstStyle/>
          <a:p>
            <a:pPr marL="0" indent="0" algn="ctr">
              <a:lnSpc>
                <a:spcPts val="5250"/>
              </a:lnSpc>
              <a:buNone/>
            </a:pPr>
            <a:r>
              <a:rPr lang="en-US" sz="187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Detailed explanation of Sutherland-Hodgman algorithm</a:t>
            </a:r>
            <a:endParaRPr lang="en-US" sz="3750" dirty="0"/>
          </a:p>
        </p:txBody>
      </p:sp>
      <p:sp>
        <p:nvSpPr>
          <p:cNvPr id="4" name="Text 1"/>
          <p:cNvSpPr/>
          <p:nvPr/>
        </p:nvSpPr>
        <p:spPr>
          <a:xfrm>
            <a:off x="571500" y="2243138"/>
            <a:ext cx="8001000" cy="400050"/>
          </a:xfrm>
          <a:prstGeom prst="rect">
            <a:avLst/>
          </a:prstGeom>
          <a:noFill/>
        </p:spPr>
        <p:txBody>
          <a:bodyPr vert="horz" wrap="square" lIns="0" tIns="0" rIns="0" bIns="0" rtlCol="0" anchor="ctr"/>
          <a:lstStyle/>
          <a:p>
            <a:pPr marL="0" indent="0" algn="ctr">
              <a:lnSpc>
                <a:spcPts val="3150"/>
              </a:lnSpc>
              <a:buNone/>
            </a:pPr>
            <a:endParaRPr lang="en-US" sz="2250" dirty="0"/>
          </a:p>
        </p:txBody>
      </p:sp>
      <p:sp>
        <p:nvSpPr>
          <p:cNvPr id="5" name="Shape 2"/>
          <p:cNvSpPr/>
          <p:nvPr/>
        </p:nvSpPr>
        <p:spPr>
          <a:xfrm>
            <a:off x="4269581" y="2976563"/>
            <a:ext cx="604838" cy="114300"/>
          </a:xfrm>
          <a:prstGeom prst="rect">
            <a:avLst/>
          </a:prstGeom>
          <a:solidFill>
            <a:srgbClr val="4D8DC5"/>
          </a:solidFill>
        </p:spPr>
      </p:sp>
      <p:sp>
        <p:nvSpPr>
          <p:cNvPr id="6" name="Text 3"/>
          <p:cNvSpPr/>
          <p:nvPr/>
        </p:nvSpPr>
        <p:spPr>
          <a:xfrm>
            <a:off x="571500" y="3424238"/>
            <a:ext cx="8001000" cy="219075"/>
          </a:xfrm>
          <a:prstGeom prst="rect">
            <a:avLst/>
          </a:prstGeom>
          <a:noFill/>
        </p:spPr>
        <p:txBody>
          <a:bodyPr vert="horz" wrap="square" lIns="0" tIns="0" rIns="0" bIns="0" rtlCol="0" anchor="ctr"/>
          <a:lstStyle/>
          <a:p>
            <a:pPr marL="0" indent="0" algn="ctr">
              <a:lnSpc>
                <a:spcPts val="1725"/>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Tongyi Intelligent PPT</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010400"/>
          </a:xfrm>
          <a:prstGeom prst="rect">
            <a:avLst/>
          </a:prstGeom>
          <a:solidFill>
            <a:srgbClr val="FFFFFF"/>
          </a:solidFill>
        </p:spPr>
      </p:sp>
      <p:pic>
        <p:nvPicPr>
          <p:cNvPr id="3" name="Image 0" descr="preencoded.png"/>
          <p:cNvPicPr>
            <a:picLocks noChangeAspect="1"/>
          </p:cNvPicPr>
          <p:nvPr/>
        </p:nvPicPr>
        <p:blipFill>
          <a:blip r:embed="rId1"/>
          <a:srcRect l="13315" r="13315"/>
          <a:stretch>
            <a:fillRect/>
          </a:stretch>
        </p:blipFill>
        <p:spPr>
          <a:xfrm>
            <a:off x="0" y="0"/>
            <a:ext cx="9144000" cy="70104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Detailed analysis of four cutting situations</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custDataLst>
              <p:tags r:id="rId2"/>
            </p:custDataLst>
          </p:nvPr>
        </p:nvPicPr>
        <p:blipFill>
          <a:blip r:embed="rId3"/>
          <a:srcRect/>
          <a:stretch>
            <a:fillRect/>
          </a:stretch>
        </p:blipFill>
        <p:spPr>
          <a:xfrm>
            <a:off x="400050" y="1162050"/>
            <a:ext cx="4105275" cy="1409700"/>
          </a:xfrm>
          <a:prstGeom prst="rect">
            <a:avLst/>
          </a:prstGeom>
        </p:spPr>
      </p:pic>
      <p:sp>
        <p:nvSpPr>
          <p:cNvPr id="8" name="Text 3"/>
          <p:cNvSpPr/>
          <p:nvPr>
            <p:custDataLst>
              <p:tags r:id="rId4"/>
            </p:custDataLst>
          </p:nvPr>
        </p:nvSpPr>
        <p:spPr>
          <a:xfrm>
            <a:off x="1800225" y="1473994"/>
            <a:ext cx="2505075" cy="252413"/>
          </a:xfrm>
          <a:prstGeom prst="rect">
            <a:avLst/>
          </a:prstGeom>
          <a:noFill/>
        </p:spPr>
        <p:txBody>
          <a:bodyPr vert="horz" wrap="square" lIns="0" tIns="0" rIns="0" bIns="0" rtlCol="0" anchor="ctr"/>
          <a:lstStyle/>
          <a:p>
            <a:pPr marL="0" indent="0">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1: Internal traversal</a:t>
            </a:r>
            <a:endParaRPr lang="en-US" sz="1200" dirty="0"/>
          </a:p>
        </p:txBody>
      </p:sp>
      <p:sp>
        <p:nvSpPr>
          <p:cNvPr id="9" name="Text 4"/>
          <p:cNvSpPr/>
          <p:nvPr>
            <p:custDataLst>
              <p:tags r:id="rId5"/>
            </p:custDataLst>
          </p:nvPr>
        </p:nvSpPr>
        <p:spPr>
          <a:xfrm>
            <a:off x="1800225" y="1764506"/>
            <a:ext cx="2505075"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both ends of a polygon edge are in the window, the endpoint is retained directly to reflect integrity.</a:t>
            </a:r>
            <a:endParaRPr lang="en-US" sz="1050" dirty="0"/>
          </a:p>
        </p:txBody>
      </p:sp>
      <p:pic>
        <p:nvPicPr>
          <p:cNvPr id="10" name="Image 3" descr="preencoded.png"/>
          <p:cNvPicPr>
            <a:picLocks noChangeAspect="1"/>
          </p:cNvPicPr>
          <p:nvPr>
            <p:custDataLst>
              <p:tags r:id="rId6"/>
            </p:custDataLst>
          </p:nvPr>
        </p:nvPicPr>
        <p:blipFill>
          <a:blip r:embed="rId7"/>
          <a:srcRect/>
          <a:stretch>
            <a:fillRect/>
          </a:stretch>
        </p:blipFill>
        <p:spPr>
          <a:xfrm>
            <a:off x="400050" y="2571750"/>
            <a:ext cx="4105275" cy="1409700"/>
          </a:xfrm>
          <a:prstGeom prst="rect">
            <a:avLst/>
          </a:prstGeom>
        </p:spPr>
      </p:pic>
      <p:sp>
        <p:nvSpPr>
          <p:cNvPr id="11" name="Text 5"/>
          <p:cNvSpPr/>
          <p:nvPr>
            <p:custDataLst>
              <p:tags r:id="rId8"/>
            </p:custDataLst>
          </p:nvPr>
        </p:nvSpPr>
        <p:spPr>
          <a:xfrm>
            <a:off x="1800225" y="2883694"/>
            <a:ext cx="2505075" cy="252413"/>
          </a:xfrm>
          <a:prstGeom prst="rect">
            <a:avLst/>
          </a:prstGeom>
          <a:noFill/>
        </p:spPr>
        <p:txBody>
          <a:bodyPr vert="horz" wrap="square" lIns="0" tIns="0" rIns="0" bIns="0" rtlCol="0" anchor="ctr"/>
          <a:lstStyle/>
          <a:p>
            <a:pPr marL="0" indent="0">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2: Export clipping</a:t>
            </a:r>
            <a:endParaRPr lang="en-US" sz="1200" dirty="0"/>
          </a:p>
        </p:txBody>
      </p:sp>
      <p:sp>
        <p:nvSpPr>
          <p:cNvPr id="12" name="Text 6"/>
          <p:cNvSpPr/>
          <p:nvPr>
            <p:custDataLst>
              <p:tags r:id="rId9"/>
            </p:custDataLst>
          </p:nvPr>
        </p:nvSpPr>
        <p:spPr>
          <a:xfrm>
            <a:off x="1800225" y="3174206"/>
            <a:ext cx="2505075"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If one end point is inside the window and the other is outside the window, calculate the intersection point and output it to achieve accurate cropping.</a:t>
            </a:r>
            <a:endParaRPr lang="en-US" sz="1050" dirty="0"/>
          </a:p>
        </p:txBody>
      </p:sp>
      <p:pic>
        <p:nvPicPr>
          <p:cNvPr id="13" name="Image 4" descr="preencoded.png"/>
          <p:cNvPicPr>
            <a:picLocks noChangeAspect="1"/>
          </p:cNvPicPr>
          <p:nvPr>
            <p:custDataLst>
              <p:tags r:id="rId10"/>
            </p:custDataLst>
          </p:nvPr>
        </p:nvPicPr>
        <p:blipFill>
          <a:blip r:embed="rId11"/>
          <a:srcRect/>
          <a:stretch>
            <a:fillRect/>
          </a:stretch>
        </p:blipFill>
        <p:spPr>
          <a:xfrm>
            <a:off x="400050" y="3981450"/>
            <a:ext cx="4105275" cy="1409700"/>
          </a:xfrm>
          <a:prstGeom prst="rect">
            <a:avLst/>
          </a:prstGeom>
        </p:spPr>
      </p:pic>
      <p:sp>
        <p:nvSpPr>
          <p:cNvPr id="14" name="Text 7"/>
          <p:cNvSpPr/>
          <p:nvPr>
            <p:custDataLst>
              <p:tags r:id="rId12"/>
            </p:custDataLst>
          </p:nvPr>
        </p:nvSpPr>
        <p:spPr>
          <a:xfrm>
            <a:off x="1800225" y="4293394"/>
            <a:ext cx="2505075" cy="252413"/>
          </a:xfrm>
          <a:prstGeom prst="rect">
            <a:avLst/>
          </a:prstGeom>
          <a:noFill/>
        </p:spPr>
        <p:txBody>
          <a:bodyPr vert="horz" wrap="square" lIns="0" tIns="0" rIns="0" bIns="0" rtlCol="0" anchor="ctr"/>
          <a:lstStyle/>
          <a:p>
            <a:pPr marL="0" indent="0">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3: Entry cropping</a:t>
            </a:r>
            <a:endParaRPr lang="en-US" sz="1200" dirty="0"/>
          </a:p>
        </p:txBody>
      </p:sp>
      <p:sp>
        <p:nvSpPr>
          <p:cNvPr id="15" name="Text 8"/>
          <p:cNvSpPr/>
          <p:nvPr>
            <p:custDataLst>
              <p:tags r:id="rId13"/>
            </p:custDataLst>
          </p:nvPr>
        </p:nvSpPr>
        <p:spPr>
          <a:xfrm>
            <a:off x="1800225" y="4583906"/>
            <a:ext cx="2505075"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From the window out to the inside, output the intersection first and then the endpoint to ensure smooth boundary transition.</a:t>
            </a:r>
            <a:endParaRPr lang="en-US" sz="1050" dirty="0"/>
          </a:p>
        </p:txBody>
      </p:sp>
      <p:pic>
        <p:nvPicPr>
          <p:cNvPr id="16" name="Image 5" descr="preencoded.png"/>
          <p:cNvPicPr>
            <a:picLocks noChangeAspect="1"/>
          </p:cNvPicPr>
          <p:nvPr>
            <p:custDataLst>
              <p:tags r:id="rId14"/>
            </p:custDataLst>
          </p:nvPr>
        </p:nvPicPr>
        <p:blipFill>
          <a:blip r:embed="rId15"/>
          <a:srcRect/>
          <a:stretch>
            <a:fillRect/>
          </a:stretch>
        </p:blipFill>
        <p:spPr>
          <a:xfrm>
            <a:off x="400050" y="5391150"/>
            <a:ext cx="4105275" cy="1409700"/>
          </a:xfrm>
          <a:prstGeom prst="rect">
            <a:avLst/>
          </a:prstGeom>
        </p:spPr>
      </p:pic>
      <p:sp>
        <p:nvSpPr>
          <p:cNvPr id="17" name="Text 9"/>
          <p:cNvSpPr/>
          <p:nvPr>
            <p:custDataLst>
              <p:tags r:id="rId16"/>
            </p:custDataLst>
          </p:nvPr>
        </p:nvSpPr>
        <p:spPr>
          <a:xfrm>
            <a:off x="1800225" y="5703094"/>
            <a:ext cx="2505075" cy="252413"/>
          </a:xfrm>
          <a:prstGeom prst="rect">
            <a:avLst/>
          </a:prstGeom>
          <a:noFill/>
        </p:spPr>
        <p:txBody>
          <a:bodyPr vert="horz" wrap="square" lIns="0" tIns="0" rIns="0" bIns="0" rtlCol="0" anchor="ctr"/>
          <a:lstStyle/>
          <a:p>
            <a:pPr marL="0" indent="0">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4: Completely excluded</a:t>
            </a:r>
            <a:endParaRPr lang="en-US" sz="1200" dirty="0"/>
          </a:p>
        </p:txBody>
      </p:sp>
      <p:sp>
        <p:nvSpPr>
          <p:cNvPr id="18" name="Text 10"/>
          <p:cNvSpPr/>
          <p:nvPr>
            <p:custDataLst>
              <p:tags r:id="rId17"/>
            </p:custDataLst>
          </p:nvPr>
        </p:nvSpPr>
        <p:spPr>
          <a:xfrm>
            <a:off x="1800225" y="5993606"/>
            <a:ext cx="2505075"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Both ends are outside the window. Ignore this side to avoid invalid data interference.</a:t>
            </a:r>
            <a:endParaRPr lang="en-US" sz="1050" dirty="0"/>
          </a:p>
        </p:txBody>
      </p:sp>
      <p:pic>
        <p:nvPicPr>
          <p:cNvPr id="20" name="图片 19"/>
          <p:cNvPicPr>
            <a:picLocks noChangeAspect="1"/>
          </p:cNvPicPr>
          <p:nvPr/>
        </p:nvPicPr>
        <p:blipFill>
          <a:blip r:embed="rId18"/>
          <a:stretch>
            <a:fillRect/>
          </a:stretch>
        </p:blipFill>
        <p:spPr>
          <a:xfrm>
            <a:off x="5085080" y="952500"/>
            <a:ext cx="2840355" cy="26079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010400"/>
          </a:xfrm>
          <a:prstGeom prst="rect">
            <a:avLst/>
          </a:prstGeom>
          <a:solidFill>
            <a:srgbClr val="FFFFFF"/>
          </a:solidFill>
        </p:spPr>
      </p:sp>
      <p:pic>
        <p:nvPicPr>
          <p:cNvPr id="3" name="Image 0" descr="preencoded.png"/>
          <p:cNvPicPr>
            <a:picLocks noChangeAspect="1"/>
          </p:cNvPicPr>
          <p:nvPr/>
        </p:nvPicPr>
        <p:blipFill>
          <a:blip r:embed="rId1"/>
          <a:srcRect l="13315" r="13315"/>
          <a:stretch>
            <a:fillRect/>
          </a:stretch>
        </p:blipFill>
        <p:spPr>
          <a:xfrm>
            <a:off x="0" y="0"/>
            <a:ext cx="9144000" cy="70104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Detailed analysis of four cutting situations</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20" name="图片 19"/>
          <p:cNvPicPr>
            <a:picLocks noChangeAspect="1"/>
          </p:cNvPicPr>
          <p:nvPr/>
        </p:nvPicPr>
        <p:blipFill>
          <a:blip r:embed="rId2"/>
          <a:stretch>
            <a:fillRect/>
          </a:stretch>
        </p:blipFill>
        <p:spPr>
          <a:xfrm>
            <a:off x="571500" y="1333500"/>
            <a:ext cx="3587115" cy="3293745"/>
          </a:xfrm>
          <a:prstGeom prst="rect">
            <a:avLst/>
          </a:prstGeom>
        </p:spPr>
      </p:pic>
      <p:pic>
        <p:nvPicPr>
          <p:cNvPr id="4" name="图片 3"/>
          <p:cNvPicPr>
            <a:picLocks noChangeAspect="1"/>
          </p:cNvPicPr>
          <p:nvPr/>
        </p:nvPicPr>
        <p:blipFill>
          <a:blip r:embed="rId3"/>
          <a:stretch>
            <a:fillRect/>
          </a:stretch>
        </p:blipFill>
        <p:spPr>
          <a:xfrm>
            <a:off x="4933950" y="1333500"/>
            <a:ext cx="3990340" cy="3122295"/>
          </a:xfrm>
          <a:prstGeom prst="rect">
            <a:avLst/>
          </a:prstGeom>
        </p:spPr>
      </p:pic>
      <p:sp>
        <p:nvSpPr>
          <p:cNvPr id="8" name="Text 3"/>
          <p:cNvSpPr/>
          <p:nvPr>
            <p:custDataLst>
              <p:tags r:id="rId4"/>
            </p:custDataLst>
          </p:nvPr>
        </p:nvSpPr>
        <p:spPr>
          <a:xfrm>
            <a:off x="571500" y="4708684"/>
            <a:ext cx="2505075" cy="252413"/>
          </a:xfrm>
          <a:prstGeom prst="rect">
            <a:avLst/>
          </a:prstGeom>
          <a:noFill/>
        </p:spPr>
        <p:txBody>
          <a:bodyPr vert="horz" wrap="square" lIns="0" tIns="0" rIns="0" bIns="0" rtlCol="0" anchor="ctr"/>
          <a:p>
            <a:pPr marL="0" indent="0">
              <a:lnSpc>
                <a:spcPts val="1690"/>
              </a:lnSpc>
              <a:buNone/>
            </a:pPr>
            <a:r>
              <a:rPr lang="en-US" sz="8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1: Internal traversal</a:t>
            </a:r>
            <a:endParaRPr lang="en-US" sz="800" dirty="0"/>
          </a:p>
        </p:txBody>
      </p:sp>
      <p:sp>
        <p:nvSpPr>
          <p:cNvPr id="9" name="Text 4"/>
          <p:cNvSpPr/>
          <p:nvPr>
            <p:custDataLst>
              <p:tags r:id="rId5"/>
            </p:custDataLst>
          </p:nvPr>
        </p:nvSpPr>
        <p:spPr>
          <a:xfrm>
            <a:off x="571500" y="5143500"/>
            <a:ext cx="3194685" cy="457200"/>
          </a:xfrm>
          <a:prstGeom prst="rect">
            <a:avLst/>
          </a:prstGeom>
          <a:noFill/>
        </p:spPr>
        <p:txBody>
          <a:bodyPr vert="horz" wrap="square" lIns="0" tIns="0" rIns="0" bIns="0" rtlCol="0" anchor="ctr"/>
          <a:p>
            <a:pPr marL="0" indent="0" algn="l">
              <a:lnSpc>
                <a:spcPts val="1650"/>
              </a:lnSpc>
              <a:buNone/>
            </a:pPr>
            <a:r>
              <a:rPr lang="en-US" sz="8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both ends of a polygon edge are in the window, the endpoint is retained directly to reflect integrity.</a:t>
            </a:r>
            <a:endParaRPr lang="en-US" sz="800" dirty="0"/>
          </a:p>
        </p:txBody>
      </p:sp>
      <p:sp>
        <p:nvSpPr>
          <p:cNvPr id="11" name="Text 5"/>
          <p:cNvSpPr/>
          <p:nvPr>
            <p:custDataLst>
              <p:tags r:id="rId6"/>
            </p:custDataLst>
          </p:nvPr>
        </p:nvSpPr>
        <p:spPr>
          <a:xfrm>
            <a:off x="5165725" y="4533424"/>
            <a:ext cx="2505075" cy="252413"/>
          </a:xfrm>
          <a:prstGeom prst="rect">
            <a:avLst/>
          </a:prstGeom>
          <a:noFill/>
        </p:spPr>
        <p:txBody>
          <a:bodyPr vert="horz" wrap="square" lIns="0" tIns="0" rIns="0" bIns="0" rtlCol="0" anchor="ctr"/>
          <a:p>
            <a:pPr marL="0" indent="0">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2: Export clipping</a:t>
            </a:r>
            <a:endParaRPr lang="en-US" sz="1200" dirty="0"/>
          </a:p>
        </p:txBody>
      </p:sp>
      <p:sp>
        <p:nvSpPr>
          <p:cNvPr id="12" name="Text 6"/>
          <p:cNvSpPr/>
          <p:nvPr>
            <p:custDataLst>
              <p:tags r:id="rId7"/>
            </p:custDataLst>
          </p:nvPr>
        </p:nvSpPr>
        <p:spPr>
          <a:xfrm>
            <a:off x="5165725" y="4911566"/>
            <a:ext cx="2505075" cy="457200"/>
          </a:xfrm>
          <a:prstGeom prst="rect">
            <a:avLst/>
          </a:prstGeom>
          <a:noFill/>
        </p:spPr>
        <p:txBody>
          <a:bodyPr vert="horz" wrap="square" lIns="0" tIns="0" rIns="0" bIns="0" rtlCol="0" anchor="ctr"/>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If one end point is inside the window and the other is outside the window, calculate the intersection point and output it to achieve accurate cropping.</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010400"/>
          </a:xfrm>
          <a:prstGeom prst="rect">
            <a:avLst/>
          </a:prstGeom>
          <a:solidFill>
            <a:srgbClr val="FFFFFF"/>
          </a:solidFill>
        </p:spPr>
      </p:sp>
      <p:pic>
        <p:nvPicPr>
          <p:cNvPr id="3" name="Image 0" descr="preencoded.png"/>
          <p:cNvPicPr>
            <a:picLocks noChangeAspect="1"/>
          </p:cNvPicPr>
          <p:nvPr/>
        </p:nvPicPr>
        <p:blipFill>
          <a:blip r:embed="rId1"/>
          <a:srcRect l="13315" r="13315"/>
          <a:stretch>
            <a:fillRect/>
          </a:stretch>
        </p:blipFill>
        <p:spPr>
          <a:xfrm>
            <a:off x="0" y="0"/>
            <a:ext cx="9144000" cy="70104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Detailed analysis of four cutting situations</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图片 6"/>
          <p:cNvPicPr>
            <a:picLocks noChangeAspect="1"/>
          </p:cNvPicPr>
          <p:nvPr/>
        </p:nvPicPr>
        <p:blipFill>
          <a:blip r:embed="rId2"/>
          <a:stretch>
            <a:fillRect/>
          </a:stretch>
        </p:blipFill>
        <p:spPr>
          <a:xfrm>
            <a:off x="714375" y="871220"/>
            <a:ext cx="3187065" cy="3343275"/>
          </a:xfrm>
          <a:prstGeom prst="rect">
            <a:avLst/>
          </a:prstGeom>
        </p:spPr>
      </p:pic>
      <p:pic>
        <p:nvPicPr>
          <p:cNvPr id="8" name="图片 7"/>
          <p:cNvPicPr>
            <a:picLocks noChangeAspect="1"/>
          </p:cNvPicPr>
          <p:nvPr/>
        </p:nvPicPr>
        <p:blipFill>
          <a:blip r:embed="rId3"/>
          <a:stretch>
            <a:fillRect/>
          </a:stretch>
        </p:blipFill>
        <p:spPr>
          <a:xfrm>
            <a:off x="5124450" y="885825"/>
            <a:ext cx="3531870" cy="3328670"/>
          </a:xfrm>
          <a:prstGeom prst="rect">
            <a:avLst/>
          </a:prstGeom>
        </p:spPr>
      </p:pic>
      <p:sp>
        <p:nvSpPr>
          <p:cNvPr id="14" name="Text 7"/>
          <p:cNvSpPr/>
          <p:nvPr>
            <p:custDataLst>
              <p:tags r:id="rId4"/>
            </p:custDataLst>
          </p:nvPr>
        </p:nvSpPr>
        <p:spPr>
          <a:xfrm>
            <a:off x="933450" y="4293394"/>
            <a:ext cx="2505075" cy="252413"/>
          </a:xfrm>
          <a:prstGeom prst="rect">
            <a:avLst/>
          </a:prstGeom>
          <a:noFill/>
        </p:spPr>
        <p:txBody>
          <a:bodyPr vert="horz" wrap="square" lIns="0" tIns="0" rIns="0" bIns="0" rtlCol="0" anchor="ctr"/>
          <a:p>
            <a:pPr marL="0" indent="0">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3: Entry cropping</a:t>
            </a:r>
            <a:endParaRPr lang="en-US" sz="1200" dirty="0"/>
          </a:p>
        </p:txBody>
      </p:sp>
      <p:sp>
        <p:nvSpPr>
          <p:cNvPr id="15" name="Text 8"/>
          <p:cNvSpPr/>
          <p:nvPr>
            <p:custDataLst>
              <p:tags r:id="rId5"/>
            </p:custDataLst>
          </p:nvPr>
        </p:nvSpPr>
        <p:spPr>
          <a:xfrm>
            <a:off x="933450" y="4686141"/>
            <a:ext cx="2505075" cy="457200"/>
          </a:xfrm>
          <a:prstGeom prst="rect">
            <a:avLst/>
          </a:prstGeom>
          <a:noFill/>
        </p:spPr>
        <p:txBody>
          <a:bodyPr vert="horz" wrap="square" lIns="0" tIns="0" rIns="0" bIns="0" rtlCol="0" anchor="ctr"/>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From the window out to the inside, output the intersection first and then the endpoint to ensure smooth boundary transition.</a:t>
            </a:r>
            <a:endParaRPr lang="en-US" sz="1050" dirty="0"/>
          </a:p>
        </p:txBody>
      </p:sp>
      <p:sp>
        <p:nvSpPr>
          <p:cNvPr id="17" name="Text 9"/>
          <p:cNvSpPr/>
          <p:nvPr>
            <p:custDataLst>
              <p:tags r:id="rId6"/>
            </p:custDataLst>
          </p:nvPr>
        </p:nvSpPr>
        <p:spPr>
          <a:xfrm>
            <a:off x="5124450" y="4433729"/>
            <a:ext cx="2505075" cy="252413"/>
          </a:xfrm>
          <a:prstGeom prst="rect">
            <a:avLst/>
          </a:prstGeom>
          <a:noFill/>
        </p:spPr>
        <p:txBody>
          <a:bodyPr vert="horz" wrap="square" lIns="0" tIns="0" rIns="0" bIns="0" rtlCol="0" anchor="ctr"/>
          <a:p>
            <a:pPr marL="0" indent="0">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4: Completely excluded</a:t>
            </a:r>
            <a:endParaRPr lang="en-US" sz="1200" dirty="0"/>
          </a:p>
        </p:txBody>
      </p:sp>
      <p:sp>
        <p:nvSpPr>
          <p:cNvPr id="18" name="Text 10"/>
          <p:cNvSpPr/>
          <p:nvPr>
            <p:custDataLst>
              <p:tags r:id="rId7"/>
            </p:custDataLst>
          </p:nvPr>
        </p:nvSpPr>
        <p:spPr>
          <a:xfrm>
            <a:off x="5124450" y="4905216"/>
            <a:ext cx="2505075" cy="457200"/>
          </a:xfrm>
          <a:prstGeom prst="rect">
            <a:avLst/>
          </a:prstGeom>
          <a:noFill/>
        </p:spPr>
        <p:txBody>
          <a:bodyPr vert="horz" wrap="square" lIns="0" tIns="0" rIns="0" bIns="0" rtlCol="0" anchor="ctr"/>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Both ends are outside the window. Ignore this side to avoid invalid data interference.</a:t>
            </a:r>
            <a:endParaRPr lang="en-US" sz="10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Algorithm step details</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22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467475"/>
          </a:xfrm>
          <a:prstGeom prst="rect">
            <a:avLst/>
          </a:prstGeom>
          <a:solidFill>
            <a:srgbClr val="FFFFFF"/>
          </a:solidFill>
        </p:spPr>
      </p:sp>
      <p:pic>
        <p:nvPicPr>
          <p:cNvPr id="3" name="Image 0" descr="preencoded.png"/>
          <p:cNvPicPr>
            <a:picLocks noChangeAspect="1"/>
          </p:cNvPicPr>
          <p:nvPr/>
        </p:nvPicPr>
        <p:blipFill>
          <a:blip r:embed="rId1"/>
          <a:srcRect l="10236" r="10236"/>
          <a:stretch>
            <a:fillRect/>
          </a:stretch>
        </p:blipFill>
        <p:spPr>
          <a:xfrm>
            <a:off x="0" y="0"/>
            <a:ext cx="9144000" cy="6467475"/>
          </a:xfrm>
          <a:prstGeom prst="rect">
            <a:avLst/>
          </a:prstGeom>
        </p:spPr>
      </p:pic>
      <p:pic>
        <p:nvPicPr>
          <p:cNvPr id="4" name="Image 1" descr="preencoded.png"/>
          <p:cNvPicPr>
            <a:picLocks noChangeAspect="1"/>
          </p:cNvPicPr>
          <p:nvPr/>
        </p:nvPicPr>
        <p:blipFill>
          <a:blip r:embed="rId2"/>
          <a:srcRect l="20177" r="20177"/>
          <a:stretch>
            <a:fillRect/>
          </a:stretch>
        </p:blipFill>
        <p:spPr>
          <a:xfrm>
            <a:off x="0" y="0"/>
            <a:ext cx="3857625" cy="6467475"/>
          </a:xfrm>
          <a:prstGeom prst="rect">
            <a:avLst/>
          </a:prstGeom>
        </p:spPr>
      </p:pic>
      <p:sp>
        <p:nvSpPr>
          <p:cNvPr id="5" name="Text 1"/>
          <p:cNvSpPr/>
          <p:nvPr/>
        </p:nvSpPr>
        <p:spPr>
          <a:xfrm>
            <a:off x="4429125" y="285750"/>
            <a:ext cx="40386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Initialize the cropping window and polygon</a:t>
            </a:r>
            <a:endParaRPr lang="en-US" sz="2250" dirty="0"/>
          </a:p>
        </p:txBody>
      </p:sp>
      <p:sp>
        <p:nvSpPr>
          <p:cNvPr id="6" name="Text 2"/>
          <p:cNvSpPr/>
          <p:nvPr/>
        </p:nvSpPr>
        <p:spPr>
          <a:xfrm>
            <a:off x="4429125"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4257675" y="1162050"/>
            <a:ext cx="2052637" cy="2547938"/>
          </a:xfrm>
          <a:prstGeom prst="rect">
            <a:avLst/>
          </a:prstGeom>
        </p:spPr>
      </p:pic>
      <p:sp>
        <p:nvSpPr>
          <p:cNvPr id="8" name="Text 3"/>
          <p:cNvSpPr/>
          <p:nvPr/>
        </p:nvSpPr>
        <p:spPr>
          <a:xfrm>
            <a:off x="4610100" y="1943100"/>
            <a:ext cx="1347788"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Define the cropping window</a:t>
            </a:r>
            <a:endParaRPr lang="en-US" sz="1200" dirty="0"/>
          </a:p>
        </p:txBody>
      </p:sp>
      <p:sp>
        <p:nvSpPr>
          <p:cNvPr id="9" name="Text 4"/>
          <p:cNvSpPr/>
          <p:nvPr/>
        </p:nvSpPr>
        <p:spPr>
          <a:xfrm>
            <a:off x="4610100" y="2233613"/>
            <a:ext cx="1347788" cy="10858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First, specify the geometry of the cropping window, usually a rectangle, whose boundaries define the valid area for polygon clipping.</a:t>
            </a:r>
            <a:endParaRPr lang="en-US" sz="1050" dirty="0"/>
          </a:p>
        </p:txBody>
      </p:sp>
      <p:pic>
        <p:nvPicPr>
          <p:cNvPr id="10" name="Image 3" descr="preencoded.png"/>
          <p:cNvPicPr>
            <a:picLocks noChangeAspect="1"/>
          </p:cNvPicPr>
          <p:nvPr/>
        </p:nvPicPr>
        <p:blipFill>
          <a:blip r:embed="rId4"/>
          <a:srcRect/>
          <a:stretch>
            <a:fillRect/>
          </a:stretch>
        </p:blipFill>
        <p:spPr>
          <a:xfrm>
            <a:off x="6310312" y="1162050"/>
            <a:ext cx="2052637" cy="2547938"/>
          </a:xfrm>
          <a:prstGeom prst="rect">
            <a:avLst/>
          </a:prstGeom>
        </p:spPr>
      </p:pic>
      <p:sp>
        <p:nvSpPr>
          <p:cNvPr id="11" name="Text 5"/>
          <p:cNvSpPr/>
          <p:nvPr/>
        </p:nvSpPr>
        <p:spPr>
          <a:xfrm>
            <a:off x="6662738" y="1943100"/>
            <a:ext cx="1347788"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Determining polygons</a:t>
            </a:r>
            <a:endParaRPr lang="en-US" sz="1200" dirty="0"/>
          </a:p>
        </p:txBody>
      </p:sp>
      <p:sp>
        <p:nvSpPr>
          <p:cNvPr id="12" name="Text 6"/>
          <p:cNvSpPr/>
          <p:nvPr/>
        </p:nvSpPr>
        <p:spPr>
          <a:xfrm>
            <a:off x="6662738" y="2233613"/>
            <a:ext cx="1347788" cy="10858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Identify the polygon to be cropped, which consists of a series of vertex coordinates that are connected in sequence to form a closed shape.</a:t>
            </a:r>
            <a:endParaRPr lang="en-US" sz="1050" dirty="0"/>
          </a:p>
        </p:txBody>
      </p:sp>
      <p:pic>
        <p:nvPicPr>
          <p:cNvPr id="13" name="Image 4" descr="preencoded.png"/>
          <p:cNvPicPr>
            <a:picLocks noChangeAspect="1"/>
          </p:cNvPicPr>
          <p:nvPr/>
        </p:nvPicPr>
        <p:blipFill>
          <a:blip r:embed="rId5"/>
          <a:srcRect/>
          <a:stretch>
            <a:fillRect/>
          </a:stretch>
        </p:blipFill>
        <p:spPr>
          <a:xfrm>
            <a:off x="4257675" y="3709988"/>
            <a:ext cx="2052637" cy="2547938"/>
          </a:xfrm>
          <a:prstGeom prst="rect">
            <a:avLst/>
          </a:prstGeom>
        </p:spPr>
      </p:pic>
      <p:sp>
        <p:nvSpPr>
          <p:cNvPr id="14" name="Text 7"/>
          <p:cNvSpPr/>
          <p:nvPr/>
        </p:nvSpPr>
        <p:spPr>
          <a:xfrm>
            <a:off x="4610100" y="4491038"/>
            <a:ext cx="1347788"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Prepare for the cutting operation</a:t>
            </a:r>
            <a:endParaRPr lang="en-US" sz="1200" dirty="0"/>
          </a:p>
        </p:txBody>
      </p:sp>
      <p:sp>
        <p:nvSpPr>
          <p:cNvPr id="15" name="Text 8"/>
          <p:cNvSpPr/>
          <p:nvPr/>
        </p:nvSpPr>
        <p:spPr>
          <a:xfrm>
            <a:off x="4610100" y="4781550"/>
            <a:ext cx="1347788" cy="10858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Set the initial state, including the vertex list of the polygon and the boundary information of the clipping window, so as to prepare for the subsequent clipping steps.</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Implementation strategy of cutting by the side</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400050" y="2019300"/>
            <a:ext cx="2781151" cy="2338388"/>
          </a:xfrm>
          <a:prstGeom prst="rect">
            <a:avLst/>
          </a:prstGeom>
        </p:spPr>
      </p:pic>
      <p:sp>
        <p:nvSpPr>
          <p:cNvPr id="7" name="Text 3"/>
          <p:cNvSpPr/>
          <p:nvPr/>
        </p:nvSpPr>
        <p:spPr>
          <a:xfrm>
            <a:off x="752475" y="2869406"/>
            <a:ext cx="2076301"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choice of trimmings</a:t>
            </a:r>
            <a:endParaRPr lang="en-US" sz="1200" dirty="0"/>
          </a:p>
        </p:txBody>
      </p:sp>
      <p:sp>
        <p:nvSpPr>
          <p:cNvPr id="8" name="Text 4"/>
          <p:cNvSpPr/>
          <p:nvPr/>
        </p:nvSpPr>
        <p:spPr>
          <a:xfrm>
            <a:off x="752475" y="3159919"/>
            <a:ext cx="2076301"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Select each edge of the cropping window in sequence as the cropping boundary, usually starting from the top and moving clockwise or counterclockwise to the other three edges.</a:t>
            </a:r>
            <a:endParaRPr lang="en-US" sz="1050" dirty="0"/>
          </a:p>
        </p:txBody>
      </p:sp>
      <p:pic>
        <p:nvPicPr>
          <p:cNvPr id="9" name="Image 2" descr="preencoded.png"/>
          <p:cNvPicPr>
            <a:picLocks noChangeAspect="1"/>
          </p:cNvPicPr>
          <p:nvPr/>
        </p:nvPicPr>
        <p:blipFill>
          <a:blip r:embed="rId3"/>
          <a:srcRect/>
          <a:stretch>
            <a:fillRect/>
          </a:stretch>
        </p:blipFill>
        <p:spPr>
          <a:xfrm>
            <a:off x="3181201" y="2019300"/>
            <a:ext cx="2781151" cy="2338388"/>
          </a:xfrm>
          <a:prstGeom prst="rect">
            <a:avLst/>
          </a:prstGeom>
        </p:spPr>
      </p:pic>
      <p:sp>
        <p:nvSpPr>
          <p:cNvPr id="10" name="Text 5"/>
          <p:cNvSpPr/>
          <p:nvPr/>
        </p:nvSpPr>
        <p:spPr>
          <a:xfrm>
            <a:off x="3533626" y="2800350"/>
            <a:ext cx="2076301"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Polygon edge processing</a:t>
            </a:r>
            <a:endParaRPr lang="en-US" sz="1200" dirty="0"/>
          </a:p>
        </p:txBody>
      </p:sp>
      <p:sp>
        <p:nvSpPr>
          <p:cNvPr id="11" name="Text 6"/>
          <p:cNvSpPr/>
          <p:nvPr/>
        </p:nvSpPr>
        <p:spPr>
          <a:xfrm>
            <a:off x="3533626" y="3090863"/>
            <a:ext cx="2076301" cy="8763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For each edge of a polygon, perform an exact clipping operation based on its relationship to the current clipping edge, which may include intersection calculation and vertex output.</a:t>
            </a:r>
            <a:endParaRPr lang="en-US" sz="1050" dirty="0"/>
          </a:p>
        </p:txBody>
      </p:sp>
      <p:pic>
        <p:nvPicPr>
          <p:cNvPr id="12" name="Image 3" descr="preencoded.png"/>
          <p:cNvPicPr>
            <a:picLocks noChangeAspect="1"/>
          </p:cNvPicPr>
          <p:nvPr/>
        </p:nvPicPr>
        <p:blipFill>
          <a:blip r:embed="rId4"/>
          <a:srcRect/>
          <a:stretch>
            <a:fillRect/>
          </a:stretch>
        </p:blipFill>
        <p:spPr>
          <a:xfrm>
            <a:off x="5962352" y="2019300"/>
            <a:ext cx="2781151" cy="2338388"/>
          </a:xfrm>
          <a:prstGeom prst="rect">
            <a:avLst/>
          </a:prstGeom>
        </p:spPr>
      </p:pic>
      <p:sp>
        <p:nvSpPr>
          <p:cNvPr id="13" name="Text 7"/>
          <p:cNvSpPr/>
          <p:nvPr/>
        </p:nvSpPr>
        <p:spPr>
          <a:xfrm>
            <a:off x="6314777" y="2869406"/>
            <a:ext cx="2076301"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Iterative updates</a:t>
            </a:r>
            <a:endParaRPr lang="en-US" sz="1200" dirty="0"/>
          </a:p>
        </p:txBody>
      </p:sp>
      <p:sp>
        <p:nvSpPr>
          <p:cNvPr id="14" name="Text 8"/>
          <p:cNvSpPr/>
          <p:nvPr/>
        </p:nvSpPr>
        <p:spPr>
          <a:xfrm>
            <a:off x="6314777" y="3159919"/>
            <a:ext cx="2076301"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After each cut, update the vertex list of the polygon, remove the vertices that are no longer applicable, and prepare to process the next cut boundary.</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Iteration processing and result output</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2000250"/>
            <a:ext cx="1714500"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8" name="Text 4"/>
          <p:cNvSpPr/>
          <p:nvPr/>
        </p:nvSpPr>
        <p:spPr>
          <a:xfrm>
            <a:off x="571500" y="2328863"/>
            <a:ext cx="17145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Update the vertex list</a:t>
            </a:r>
            <a:endParaRPr lang="en-US" sz="1200" dirty="0"/>
          </a:p>
        </p:txBody>
      </p:sp>
      <p:sp>
        <p:nvSpPr>
          <p:cNvPr id="9" name="Text 5"/>
          <p:cNvSpPr/>
          <p:nvPr/>
        </p:nvSpPr>
        <p:spPr>
          <a:xfrm>
            <a:off x="571500" y="2576513"/>
            <a:ext cx="1714500" cy="83820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After each cut, update the vertex list of the polygon, remove the vertices that are no longer applicable, and add the newly calculated intersection points.</a:t>
            </a:r>
            <a:endParaRPr lang="en-US" sz="1050" dirty="0"/>
          </a:p>
        </p:txBody>
      </p:sp>
      <p:sp>
        <p:nvSpPr>
          <p:cNvPr id="10" name="Text 6"/>
          <p:cNvSpPr/>
          <p:nvPr/>
        </p:nvSpPr>
        <p:spPr>
          <a:xfrm>
            <a:off x="2667000" y="2000250"/>
            <a:ext cx="1714500"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1" name="Text 7"/>
          <p:cNvSpPr/>
          <p:nvPr/>
        </p:nvSpPr>
        <p:spPr>
          <a:xfrm>
            <a:off x="2667000" y="2328863"/>
            <a:ext cx="17145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Recycling cutting boundaries</a:t>
            </a:r>
            <a:endParaRPr lang="en-US" sz="1200" dirty="0"/>
          </a:p>
        </p:txBody>
      </p:sp>
      <p:sp>
        <p:nvSpPr>
          <p:cNvPr id="12" name="Text 8"/>
          <p:cNvSpPr/>
          <p:nvPr/>
        </p:nvSpPr>
        <p:spPr>
          <a:xfrm>
            <a:off x="2667000" y="2576513"/>
            <a:ext cx="1714500" cy="83820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Process each clipping boundary in order until all boundaries have been traversed, ensuring that the polygon fits completely into the clipping window.</a:t>
            </a:r>
            <a:endParaRPr lang="en-US" sz="1050" dirty="0"/>
          </a:p>
        </p:txBody>
      </p:sp>
      <p:sp>
        <p:nvSpPr>
          <p:cNvPr id="13" name="Text 9"/>
          <p:cNvSpPr/>
          <p:nvPr/>
        </p:nvSpPr>
        <p:spPr>
          <a:xfrm>
            <a:off x="4762500" y="2000250"/>
            <a:ext cx="1714500"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4" name="Text 10"/>
          <p:cNvSpPr/>
          <p:nvPr/>
        </p:nvSpPr>
        <p:spPr>
          <a:xfrm>
            <a:off x="4762500" y="2328863"/>
            <a:ext cx="17145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Result verification</a:t>
            </a:r>
            <a:endParaRPr lang="en-US" sz="1200" dirty="0"/>
          </a:p>
        </p:txBody>
      </p:sp>
      <p:sp>
        <p:nvSpPr>
          <p:cNvPr id="15" name="Text 11"/>
          <p:cNvSpPr/>
          <p:nvPr/>
        </p:nvSpPr>
        <p:spPr>
          <a:xfrm>
            <a:off x="4762500" y="2576513"/>
            <a:ext cx="1714500" cy="62865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Check the final vertex list to ensure that all vertices are located in the clipping window to ensure the accuracy of the clipping effect.</a:t>
            </a:r>
            <a:endParaRPr lang="en-US" sz="1050" dirty="0"/>
          </a:p>
        </p:txBody>
      </p:sp>
      <p:sp>
        <p:nvSpPr>
          <p:cNvPr id="16" name="Text 12"/>
          <p:cNvSpPr/>
          <p:nvPr/>
        </p:nvSpPr>
        <p:spPr>
          <a:xfrm>
            <a:off x="6858000" y="2000250"/>
            <a:ext cx="1714500"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200" dirty="0"/>
          </a:p>
        </p:txBody>
      </p:sp>
      <p:sp>
        <p:nvSpPr>
          <p:cNvPr id="17" name="Text 13"/>
          <p:cNvSpPr/>
          <p:nvPr/>
        </p:nvSpPr>
        <p:spPr>
          <a:xfrm>
            <a:off x="6858000" y="2328863"/>
            <a:ext cx="17145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Output the cropping results</a:t>
            </a:r>
            <a:endParaRPr lang="en-US" sz="1200" dirty="0"/>
          </a:p>
        </p:txBody>
      </p:sp>
      <p:sp>
        <p:nvSpPr>
          <p:cNvPr id="18" name="Text 14"/>
          <p:cNvSpPr/>
          <p:nvPr/>
        </p:nvSpPr>
        <p:spPr>
          <a:xfrm>
            <a:off x="6858000" y="2576513"/>
            <a:ext cx="1714500" cy="62865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Output the final list of vertices, which represents the cropped polygon, which can be used for subsequent graphics rendering or further processing.</a:t>
            </a: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Graphic examples and practical applications</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22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624638"/>
          </a:xfrm>
          <a:prstGeom prst="rect">
            <a:avLst/>
          </a:prstGeom>
          <a:solidFill>
            <a:srgbClr val="FFFFFF"/>
          </a:solidFill>
        </p:spPr>
      </p:sp>
      <p:pic>
        <p:nvPicPr>
          <p:cNvPr id="3" name="Image 0" descr="preencoded.png"/>
          <p:cNvPicPr>
            <a:picLocks noChangeAspect="1"/>
          </p:cNvPicPr>
          <p:nvPr/>
        </p:nvPicPr>
        <p:blipFill>
          <a:blip r:embed="rId1"/>
          <a:srcRect l="11179" r="11179"/>
          <a:stretch>
            <a:fillRect/>
          </a:stretch>
        </p:blipFill>
        <p:spPr>
          <a:xfrm>
            <a:off x="0" y="0"/>
            <a:ext cx="9144000" cy="6624638"/>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Four types of cropping graphics demonstration</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5005388"/>
          </a:xfrm>
          <a:prstGeom prst="rect">
            <a:avLst/>
          </a:prstGeom>
        </p:spPr>
      </p:pic>
      <p:sp>
        <p:nvSpPr>
          <p:cNvPr id="7" name="Text 3"/>
          <p:cNvSpPr/>
          <p:nvPr/>
        </p:nvSpPr>
        <p:spPr>
          <a:xfrm>
            <a:off x="1150590" y="3171825"/>
            <a:ext cx="476250" cy="304800"/>
          </a:xfrm>
          <a:prstGeom prst="rect">
            <a:avLst/>
          </a:prstGeom>
          <a:noFill/>
        </p:spPr>
        <p:txBody>
          <a:bodyPr vert="horz" wrap="square" lIns="0" tIns="0" rIns="0" bIns="0" rtlCol="0" anchor="ctr"/>
          <a:lstStyle/>
          <a:p>
            <a:pPr marL="0" indent="0" algn="ctr">
              <a:lnSpc>
                <a:spcPts val="1500"/>
              </a:lnSpc>
              <a:buNone/>
            </a:pPr>
            <a:r>
              <a:rPr lang="en-US" sz="750"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8" name="Text 4"/>
          <p:cNvSpPr/>
          <p:nvPr/>
        </p:nvSpPr>
        <p:spPr>
          <a:xfrm>
            <a:off x="780752" y="4657725"/>
            <a:ext cx="12160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Internal traversal records</a:t>
            </a:r>
            <a:endParaRPr lang="en-US" sz="1200" dirty="0"/>
          </a:p>
        </p:txBody>
      </p:sp>
      <p:sp>
        <p:nvSpPr>
          <p:cNvPr id="9" name="Text 5"/>
          <p:cNvSpPr/>
          <p:nvPr/>
        </p:nvSpPr>
        <p:spPr>
          <a:xfrm>
            <a:off x="780752" y="4948237"/>
            <a:ext cx="1216075" cy="8763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the segment passes through the interior of the polygon, record its endpoint to ensure the integrity of the interior edge.</a:t>
            </a:r>
            <a:endParaRPr lang="en-US" sz="1050" dirty="0"/>
          </a:p>
        </p:txBody>
      </p:sp>
      <p:sp>
        <p:nvSpPr>
          <p:cNvPr id="10" name="Text 6"/>
          <p:cNvSpPr/>
          <p:nvPr/>
        </p:nvSpPr>
        <p:spPr>
          <a:xfrm>
            <a:off x="2404765" y="4024313"/>
            <a:ext cx="476250" cy="304800"/>
          </a:xfrm>
          <a:prstGeom prst="rect">
            <a:avLst/>
          </a:prstGeom>
          <a:noFill/>
        </p:spPr>
        <p:txBody>
          <a:bodyPr vert="horz" wrap="square" lIns="0" tIns="0" rIns="0" bIns="0" rtlCol="0" anchor="ctr"/>
          <a:lstStyle/>
          <a:p>
            <a:pPr marL="0" indent="0" algn="ctr">
              <a:lnSpc>
                <a:spcPts val="1500"/>
              </a:lnSpc>
              <a:buNone/>
            </a:pPr>
            <a:r>
              <a:rPr lang="en-US" sz="7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1" name="Text 7"/>
          <p:cNvSpPr/>
          <p:nvPr/>
        </p:nvSpPr>
        <p:spPr>
          <a:xfrm>
            <a:off x="2034927" y="1466850"/>
            <a:ext cx="12160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Border exit processing</a:t>
            </a:r>
            <a:endParaRPr lang="en-US" sz="1200" dirty="0"/>
          </a:p>
        </p:txBody>
      </p:sp>
      <p:sp>
        <p:nvSpPr>
          <p:cNvPr id="12" name="Text 8"/>
          <p:cNvSpPr/>
          <p:nvPr/>
        </p:nvSpPr>
        <p:spPr>
          <a:xfrm>
            <a:off x="2034927" y="1757362"/>
            <a:ext cx="1216075" cy="10858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the segment is moved from inside to outside the polygon, the intersection is calculated and output to accurately capture the moment of boundary contact.</a:t>
            </a:r>
            <a:endParaRPr lang="en-US" sz="1050" dirty="0"/>
          </a:p>
        </p:txBody>
      </p:sp>
      <p:sp>
        <p:nvSpPr>
          <p:cNvPr id="13" name="Text 9"/>
          <p:cNvSpPr/>
          <p:nvPr/>
        </p:nvSpPr>
        <p:spPr>
          <a:xfrm>
            <a:off x="3658939" y="3171825"/>
            <a:ext cx="476250" cy="304800"/>
          </a:xfrm>
          <a:prstGeom prst="rect">
            <a:avLst/>
          </a:prstGeom>
          <a:noFill/>
        </p:spPr>
        <p:txBody>
          <a:bodyPr vert="horz" wrap="square" lIns="0" tIns="0" rIns="0" bIns="0" rtlCol="0" anchor="ctr"/>
          <a:lstStyle/>
          <a:p>
            <a:pPr marL="0" indent="0" algn="ctr">
              <a:lnSpc>
                <a:spcPts val="1500"/>
              </a:lnSpc>
              <a:buNone/>
            </a:pPr>
            <a:r>
              <a:rPr lang="en-US" sz="750"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14" name="Text 10"/>
          <p:cNvSpPr/>
          <p:nvPr/>
        </p:nvSpPr>
        <p:spPr>
          <a:xfrm>
            <a:off x="3289102" y="4657725"/>
            <a:ext cx="12160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Border entry operation</a:t>
            </a:r>
            <a:endParaRPr lang="en-US" sz="1200" dirty="0"/>
          </a:p>
        </p:txBody>
      </p:sp>
      <p:sp>
        <p:nvSpPr>
          <p:cNvPr id="15" name="Text 11"/>
          <p:cNvSpPr/>
          <p:nvPr/>
        </p:nvSpPr>
        <p:spPr>
          <a:xfrm>
            <a:off x="3289102" y="4948237"/>
            <a:ext cx="1216075" cy="12954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the line segment enters the interior from the exterior of the polygon, the intersection point is output first and then the end point, vividly showing the dynamic interaction between the edge of the polygon and the window.</a:t>
            </a:r>
            <a:endParaRPr lang="en-US" sz="1050" dirty="0"/>
          </a:p>
        </p:txBody>
      </p:sp>
      <p:sp>
        <p:nvSpPr>
          <p:cNvPr id="16" name="Text 12"/>
          <p:cNvSpPr/>
          <p:nvPr/>
        </p:nvSpPr>
        <p:spPr>
          <a:xfrm>
            <a:off x="4913114" y="4024313"/>
            <a:ext cx="476250" cy="304800"/>
          </a:xfrm>
          <a:prstGeom prst="rect">
            <a:avLst/>
          </a:prstGeom>
          <a:noFill/>
        </p:spPr>
        <p:txBody>
          <a:bodyPr vert="horz" wrap="square" lIns="0" tIns="0" rIns="0" bIns="0" rtlCol="0" anchor="ctr"/>
          <a:lstStyle/>
          <a:p>
            <a:pPr marL="0" indent="0" algn="ctr">
              <a:lnSpc>
                <a:spcPts val="1500"/>
              </a:lnSpc>
              <a:buNone/>
            </a:pPr>
            <a:r>
              <a:rPr lang="en-US" sz="750"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sp>
        <p:nvSpPr>
          <p:cNvPr id="17" name="Text 13"/>
          <p:cNvSpPr/>
          <p:nvPr/>
        </p:nvSpPr>
        <p:spPr>
          <a:xfrm>
            <a:off x="4543276" y="1466850"/>
            <a:ext cx="12160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Totally external neglect</a:t>
            </a:r>
            <a:endParaRPr lang="en-US" sz="1200" dirty="0"/>
          </a:p>
        </p:txBody>
      </p:sp>
      <p:sp>
        <p:nvSpPr>
          <p:cNvPr id="18" name="Text 14"/>
          <p:cNvSpPr/>
          <p:nvPr/>
        </p:nvSpPr>
        <p:spPr>
          <a:xfrm>
            <a:off x="4543276" y="1757362"/>
            <a:ext cx="1216075" cy="10858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the line segment is completely outside the polygon, no output is performed to ensure the purity of the cropping result.</a:t>
            </a:r>
            <a:endParaRPr lang="en-US" sz="1050" dirty="0"/>
          </a:p>
        </p:txBody>
      </p:sp>
      <p:sp>
        <p:nvSpPr>
          <p:cNvPr id="19" name="Text 15"/>
          <p:cNvSpPr/>
          <p:nvPr/>
        </p:nvSpPr>
        <p:spPr>
          <a:xfrm>
            <a:off x="6167289" y="3171825"/>
            <a:ext cx="476250" cy="304800"/>
          </a:xfrm>
          <a:prstGeom prst="rect">
            <a:avLst/>
          </a:prstGeom>
          <a:noFill/>
        </p:spPr>
        <p:txBody>
          <a:bodyPr vert="horz" wrap="square" lIns="0" tIns="0" rIns="0" bIns="0" rtlCol="0" anchor="ctr"/>
          <a:lstStyle/>
          <a:p>
            <a:pPr marL="0" indent="0" algn="ctr">
              <a:lnSpc>
                <a:spcPts val="1500"/>
              </a:lnSpc>
              <a:buNone/>
            </a:pPr>
            <a:r>
              <a:rPr lang="en-US" sz="7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500" dirty="0"/>
          </a:p>
        </p:txBody>
      </p:sp>
      <p:sp>
        <p:nvSpPr>
          <p:cNvPr id="20" name="Text 16"/>
          <p:cNvSpPr/>
          <p:nvPr/>
        </p:nvSpPr>
        <p:spPr>
          <a:xfrm>
            <a:off x="5797451" y="4657725"/>
            <a:ext cx="12160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Polygon clipping algorithm</a:t>
            </a:r>
            <a:endParaRPr lang="en-US" sz="1200" dirty="0"/>
          </a:p>
        </p:txBody>
      </p:sp>
      <p:sp>
        <p:nvSpPr>
          <p:cNvPr id="21" name="Text 17"/>
          <p:cNvSpPr/>
          <p:nvPr/>
        </p:nvSpPr>
        <p:spPr>
          <a:xfrm>
            <a:off x="5797451" y="4948237"/>
            <a:ext cx="1216075" cy="6667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effective polygon clipping is realized by four different processing conditions.</a:t>
            </a:r>
            <a:endParaRPr lang="en-US" sz="1050" dirty="0"/>
          </a:p>
        </p:txBody>
      </p:sp>
      <p:sp>
        <p:nvSpPr>
          <p:cNvPr id="22" name="Text 18"/>
          <p:cNvSpPr/>
          <p:nvPr/>
        </p:nvSpPr>
        <p:spPr>
          <a:xfrm>
            <a:off x="7421463" y="4024313"/>
            <a:ext cx="476250" cy="304800"/>
          </a:xfrm>
          <a:prstGeom prst="rect">
            <a:avLst/>
          </a:prstGeom>
          <a:noFill/>
        </p:spPr>
        <p:txBody>
          <a:bodyPr vert="horz" wrap="square" lIns="0" tIns="0" rIns="0" bIns="0" rtlCol="0" anchor="ctr"/>
          <a:lstStyle/>
          <a:p>
            <a:pPr marL="0" indent="0" algn="ctr">
              <a:lnSpc>
                <a:spcPts val="1500"/>
              </a:lnSpc>
              <a:buNone/>
            </a:pPr>
            <a:r>
              <a:rPr lang="en-US" sz="750" b="1" dirty="0">
                <a:solidFill>
                  <a:srgbClr val="6644DF"/>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500" dirty="0"/>
          </a:p>
        </p:txBody>
      </p:sp>
      <p:sp>
        <p:nvSpPr>
          <p:cNvPr id="23" name="Text 19"/>
          <p:cNvSpPr/>
          <p:nvPr/>
        </p:nvSpPr>
        <p:spPr>
          <a:xfrm>
            <a:off x="7051625" y="1466850"/>
            <a:ext cx="12160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Dynamic interaction presentation</a:t>
            </a:r>
            <a:endParaRPr lang="en-US" sz="1200" dirty="0"/>
          </a:p>
        </p:txBody>
      </p:sp>
      <p:sp>
        <p:nvSpPr>
          <p:cNvPr id="24" name="Text 20"/>
          <p:cNvSpPr/>
          <p:nvPr/>
        </p:nvSpPr>
        <p:spPr>
          <a:xfrm>
            <a:off x="7051625" y="1757362"/>
            <a:ext cx="1216075" cy="10858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algorithm not only pays attention to the static geometric position, but also pays attention to the dynamic interaction between polygons and windows.</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Application cases of algorithm in practical projects</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1190625" y="2000250"/>
            <a:ext cx="476250" cy="476250"/>
          </a:xfrm>
          <a:prstGeom prst="rect">
            <a:avLst/>
          </a:prstGeom>
        </p:spPr>
      </p:pic>
      <p:sp>
        <p:nvSpPr>
          <p:cNvPr id="8" name="Text 3"/>
          <p:cNvSpPr/>
          <p:nvPr/>
        </p:nvSpPr>
        <p:spPr>
          <a:xfrm>
            <a:off x="571500" y="2590800"/>
            <a:ext cx="1714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Application in game development</a:t>
            </a:r>
            <a:endParaRPr lang="en-US" sz="1200" dirty="0"/>
          </a:p>
        </p:txBody>
      </p:sp>
      <p:sp>
        <p:nvSpPr>
          <p:cNvPr id="9" name="Text 4"/>
          <p:cNvSpPr/>
          <p:nvPr/>
        </p:nvSpPr>
        <p:spPr>
          <a:xfrm>
            <a:off x="571500" y="2838450"/>
            <a:ext cx="1714500" cy="1047750"/>
          </a:xfrm>
          <a:prstGeom prst="rect">
            <a:avLst/>
          </a:prstGeom>
          <a:noFill/>
        </p:spPr>
        <p:txBody>
          <a:bodyPr vert="horz" wrap="square" lIns="0" tIns="0" rIns="0" bIns="0" rtlCol="0" anchor="ctr"/>
          <a:lstStyle/>
          <a:p>
            <a:pPr marL="0" indent="0" algn="ctr">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 the game engine, the Sutherland-Hodgman algorithm is used to trim complex terrain models in real time, ensuring that only the visible parts are rendered and improving efficiency.</a:t>
            </a:r>
            <a:endParaRPr lang="en-US" sz="1050" dirty="0"/>
          </a:p>
        </p:txBody>
      </p:sp>
      <p:pic>
        <p:nvPicPr>
          <p:cNvPr id="10" name="Image 3" descr="preencoded.png"/>
          <p:cNvPicPr>
            <a:picLocks noChangeAspect="1"/>
          </p:cNvPicPr>
          <p:nvPr/>
        </p:nvPicPr>
        <p:blipFill>
          <a:blip r:embed="rId4"/>
          <a:srcRect/>
          <a:stretch>
            <a:fillRect/>
          </a:stretch>
        </p:blipFill>
        <p:spPr>
          <a:xfrm>
            <a:off x="3286125" y="2000250"/>
            <a:ext cx="476250" cy="476250"/>
          </a:xfrm>
          <a:prstGeom prst="rect">
            <a:avLst/>
          </a:prstGeom>
        </p:spPr>
      </p:pic>
      <p:sp>
        <p:nvSpPr>
          <p:cNvPr id="11" name="Text 5"/>
          <p:cNvSpPr/>
          <p:nvPr/>
        </p:nvSpPr>
        <p:spPr>
          <a:xfrm>
            <a:off x="2667000" y="2590800"/>
            <a:ext cx="1714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Integration in CAD systems</a:t>
            </a:r>
            <a:endParaRPr lang="en-US" sz="1200" dirty="0"/>
          </a:p>
        </p:txBody>
      </p:sp>
      <p:sp>
        <p:nvSpPr>
          <p:cNvPr id="12" name="Text 6"/>
          <p:cNvSpPr/>
          <p:nvPr/>
        </p:nvSpPr>
        <p:spPr>
          <a:xfrm>
            <a:off x="2667000" y="2838450"/>
            <a:ext cx="1714500" cy="838200"/>
          </a:xfrm>
          <a:prstGeom prst="rect">
            <a:avLst/>
          </a:prstGeom>
          <a:noFill/>
        </p:spPr>
        <p:txBody>
          <a:bodyPr vert="horz" wrap="square" lIns="0" tIns="0" rIns="0" bIns="0" rtlCol="0" anchor="ctr"/>
          <a:lstStyle/>
          <a:p>
            <a:pPr marL="0" indent="0" algn="ctr">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CAD software uses this algorithm to accurately cut the polygon area on the engineering drawing, realize automatic design and modification, and improve the design accuracy.</a:t>
            </a:r>
            <a:endParaRPr lang="en-US" sz="1050" dirty="0"/>
          </a:p>
        </p:txBody>
      </p:sp>
      <p:pic>
        <p:nvPicPr>
          <p:cNvPr id="13" name="Image 4" descr="preencoded.png"/>
          <p:cNvPicPr>
            <a:picLocks noChangeAspect="1"/>
          </p:cNvPicPr>
          <p:nvPr/>
        </p:nvPicPr>
        <p:blipFill>
          <a:blip r:embed="rId5"/>
          <a:srcRect/>
          <a:stretch>
            <a:fillRect/>
          </a:stretch>
        </p:blipFill>
        <p:spPr>
          <a:xfrm>
            <a:off x="5381625" y="2000250"/>
            <a:ext cx="476250" cy="476250"/>
          </a:xfrm>
          <a:prstGeom prst="rect">
            <a:avLst/>
          </a:prstGeom>
        </p:spPr>
      </p:pic>
      <p:sp>
        <p:nvSpPr>
          <p:cNvPr id="14" name="Text 7"/>
          <p:cNvSpPr/>
          <p:nvPr/>
        </p:nvSpPr>
        <p:spPr>
          <a:xfrm>
            <a:off x="4762500" y="2590800"/>
            <a:ext cx="1714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Integration of Geographic Information Systems (GIS)</a:t>
            </a:r>
            <a:endParaRPr lang="en-US" sz="1200" dirty="0"/>
          </a:p>
        </p:txBody>
      </p:sp>
      <p:sp>
        <p:nvSpPr>
          <p:cNvPr id="15" name="Text 8"/>
          <p:cNvSpPr/>
          <p:nvPr/>
        </p:nvSpPr>
        <p:spPr>
          <a:xfrm>
            <a:off x="4762500" y="2838450"/>
            <a:ext cx="1714500" cy="838200"/>
          </a:xfrm>
          <a:prstGeom prst="rect">
            <a:avLst/>
          </a:prstGeom>
          <a:noFill/>
        </p:spPr>
        <p:txBody>
          <a:bodyPr vert="horz" wrap="square" lIns="0" tIns="0" rIns="0" bIns="0" rtlCol="0" anchor="ctr"/>
          <a:lstStyle/>
          <a:p>
            <a:pPr marL="0" indent="0" algn="ctr">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GIS platform uses this algorithm to process satellite images, automatically identify and crop specific geographic areas, and support urban planning and environmental monitoring.</a:t>
            </a:r>
            <a:endParaRPr lang="en-US" sz="1050" dirty="0"/>
          </a:p>
        </p:txBody>
      </p:sp>
      <p:pic>
        <p:nvPicPr>
          <p:cNvPr id="16" name="Image 5" descr="preencoded.png"/>
          <p:cNvPicPr>
            <a:picLocks noChangeAspect="1"/>
          </p:cNvPicPr>
          <p:nvPr/>
        </p:nvPicPr>
        <p:blipFill>
          <a:blip r:embed="rId6"/>
          <a:srcRect/>
          <a:stretch>
            <a:fillRect/>
          </a:stretch>
        </p:blipFill>
        <p:spPr>
          <a:xfrm>
            <a:off x="7477125" y="2000250"/>
            <a:ext cx="476250" cy="476250"/>
          </a:xfrm>
          <a:prstGeom prst="rect">
            <a:avLst/>
          </a:prstGeom>
        </p:spPr>
      </p:pic>
      <p:sp>
        <p:nvSpPr>
          <p:cNvPr id="17" name="Text 9"/>
          <p:cNvSpPr/>
          <p:nvPr/>
        </p:nvSpPr>
        <p:spPr>
          <a:xfrm>
            <a:off x="6858000" y="2590800"/>
            <a:ext cx="1714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Virtual reality (VR) scene construction</a:t>
            </a:r>
            <a:endParaRPr lang="en-US" sz="1200" dirty="0"/>
          </a:p>
        </p:txBody>
      </p:sp>
      <p:sp>
        <p:nvSpPr>
          <p:cNvPr id="18" name="Text 10"/>
          <p:cNvSpPr/>
          <p:nvPr/>
        </p:nvSpPr>
        <p:spPr>
          <a:xfrm>
            <a:off x="6858000" y="2838450"/>
            <a:ext cx="1714500" cy="838200"/>
          </a:xfrm>
          <a:prstGeom prst="rect">
            <a:avLst/>
          </a:prstGeom>
          <a:noFill/>
        </p:spPr>
        <p:txBody>
          <a:bodyPr vert="horz" wrap="square" lIns="0" tIns="0" rIns="0" bIns="0" rtlCol="0" anchor="ctr"/>
          <a:lstStyle/>
          <a:p>
            <a:pPr marL="0" indent="0" algn="ctr">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 VR applications, algorithms help create immersive environments by cropping out unnecessary visual elements to optimize the user experience and reduce latency.</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6452" b="6452"/>
          <a:stretch>
            <a:fillRect/>
          </a:stretch>
        </p:blipFill>
        <p:spPr>
          <a:xfrm>
            <a:off x="0" y="0"/>
            <a:ext cx="2952750" cy="5143500"/>
          </a:xfrm>
          <a:prstGeom prst="rect">
            <a:avLst/>
          </a:prstGeom>
        </p:spPr>
      </p:pic>
      <p:sp>
        <p:nvSpPr>
          <p:cNvPr id="5" name="Text 1"/>
          <p:cNvSpPr/>
          <p:nvPr/>
        </p:nvSpPr>
        <p:spPr>
          <a:xfrm>
            <a:off x="571500" y="3433763"/>
            <a:ext cx="1857375"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content</a:t>
            </a:r>
            <a:endParaRPr lang="en-US" sz="3750" dirty="0"/>
          </a:p>
        </p:txBody>
      </p:sp>
      <p:sp>
        <p:nvSpPr>
          <p:cNvPr id="6" name="Text 2"/>
          <p:cNvSpPr/>
          <p:nvPr/>
        </p:nvSpPr>
        <p:spPr>
          <a:xfrm>
            <a:off x="571500" y="4176713"/>
            <a:ext cx="180975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catalogue</a:t>
            </a:r>
            <a:endParaRPr lang="en-US" sz="2250" dirty="0"/>
          </a:p>
        </p:txBody>
      </p:sp>
      <p:sp>
        <p:nvSpPr>
          <p:cNvPr id="7" name="Text 3"/>
          <p:cNvSpPr/>
          <p:nvPr/>
        </p:nvSpPr>
        <p:spPr>
          <a:xfrm>
            <a:off x="3524250" y="988219"/>
            <a:ext cx="352425" cy="333375"/>
          </a:xfrm>
          <a:prstGeom prst="rect">
            <a:avLst/>
          </a:prstGeom>
          <a:noFill/>
        </p:spPr>
        <p:txBody>
          <a:bodyPr vert="horz" wrap="square" lIns="0" tIns="0" rIns="0" bIns="0" rtlCol="0" anchor="ctr"/>
          <a:lstStyle/>
          <a:p>
            <a:pPr marL="0" indent="0" algn="l">
              <a:lnSpc>
                <a:spcPts val="3040"/>
              </a:lnSpc>
              <a:buNone/>
            </a:pPr>
            <a:r>
              <a:rPr lang="en-US" sz="935"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875" dirty="0"/>
          </a:p>
        </p:txBody>
      </p:sp>
      <p:sp>
        <p:nvSpPr>
          <p:cNvPr id="8" name="Text 4"/>
          <p:cNvSpPr/>
          <p:nvPr/>
        </p:nvSpPr>
        <p:spPr>
          <a:xfrm>
            <a:off x="3990975" y="1059656"/>
            <a:ext cx="4581525"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Algorithm overview</a:t>
            </a:r>
            <a:endParaRPr lang="en-US" sz="1200" dirty="0"/>
          </a:p>
        </p:txBody>
      </p:sp>
      <p:sp>
        <p:nvSpPr>
          <p:cNvPr id="9" name="Text 5"/>
          <p:cNvSpPr/>
          <p:nvPr/>
        </p:nvSpPr>
        <p:spPr>
          <a:xfrm>
            <a:off x="3990975" y="130730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0" name="Text 6"/>
          <p:cNvSpPr/>
          <p:nvPr/>
        </p:nvSpPr>
        <p:spPr>
          <a:xfrm>
            <a:off x="3524250" y="1616869"/>
            <a:ext cx="352425" cy="333375"/>
          </a:xfrm>
          <a:prstGeom prst="rect">
            <a:avLst/>
          </a:prstGeom>
          <a:noFill/>
        </p:spPr>
        <p:txBody>
          <a:bodyPr vert="horz" wrap="square" lIns="0" tIns="0" rIns="0" bIns="0" rtlCol="0" anchor="ctr"/>
          <a:lstStyle/>
          <a:p>
            <a:pPr marL="0" indent="0" algn="l">
              <a:lnSpc>
                <a:spcPts val="3040"/>
              </a:lnSpc>
              <a:buNone/>
            </a:pPr>
            <a:r>
              <a:rPr lang="en-US" sz="935"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875" dirty="0"/>
          </a:p>
        </p:txBody>
      </p:sp>
      <p:sp>
        <p:nvSpPr>
          <p:cNvPr id="11" name="Text 7"/>
          <p:cNvSpPr/>
          <p:nvPr/>
        </p:nvSpPr>
        <p:spPr>
          <a:xfrm>
            <a:off x="3990975" y="1688306"/>
            <a:ext cx="4581525"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Core principles</a:t>
            </a:r>
            <a:endParaRPr lang="en-US" sz="1200" dirty="0"/>
          </a:p>
        </p:txBody>
      </p:sp>
      <p:sp>
        <p:nvSpPr>
          <p:cNvPr id="12" name="Text 8"/>
          <p:cNvSpPr/>
          <p:nvPr/>
        </p:nvSpPr>
        <p:spPr>
          <a:xfrm>
            <a:off x="3990975" y="193595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3" name="Text 9"/>
          <p:cNvSpPr/>
          <p:nvPr/>
        </p:nvSpPr>
        <p:spPr>
          <a:xfrm>
            <a:off x="3524250" y="2245519"/>
            <a:ext cx="352425" cy="333375"/>
          </a:xfrm>
          <a:prstGeom prst="rect">
            <a:avLst/>
          </a:prstGeom>
          <a:noFill/>
        </p:spPr>
        <p:txBody>
          <a:bodyPr vert="horz" wrap="square" lIns="0" tIns="0" rIns="0" bIns="0" rtlCol="0" anchor="ctr"/>
          <a:lstStyle/>
          <a:p>
            <a:pPr marL="0" indent="0" algn="l">
              <a:lnSpc>
                <a:spcPts val="3040"/>
              </a:lnSpc>
              <a:buNone/>
            </a:pPr>
            <a:r>
              <a:rPr lang="en-US" sz="935"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875" dirty="0"/>
          </a:p>
        </p:txBody>
      </p:sp>
      <p:sp>
        <p:nvSpPr>
          <p:cNvPr id="14" name="Text 10"/>
          <p:cNvSpPr/>
          <p:nvPr/>
        </p:nvSpPr>
        <p:spPr>
          <a:xfrm>
            <a:off x="3990975" y="2316956"/>
            <a:ext cx="4581525"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Algorithm step details</a:t>
            </a:r>
            <a:endParaRPr lang="en-US" sz="1200" dirty="0"/>
          </a:p>
        </p:txBody>
      </p:sp>
      <p:sp>
        <p:nvSpPr>
          <p:cNvPr id="15" name="Text 11"/>
          <p:cNvSpPr/>
          <p:nvPr/>
        </p:nvSpPr>
        <p:spPr>
          <a:xfrm>
            <a:off x="3990975" y="256460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6" name="Text 12"/>
          <p:cNvSpPr/>
          <p:nvPr/>
        </p:nvSpPr>
        <p:spPr>
          <a:xfrm>
            <a:off x="3524250" y="2874169"/>
            <a:ext cx="352425" cy="333375"/>
          </a:xfrm>
          <a:prstGeom prst="rect">
            <a:avLst/>
          </a:prstGeom>
          <a:noFill/>
        </p:spPr>
        <p:txBody>
          <a:bodyPr vert="horz" wrap="square" lIns="0" tIns="0" rIns="0" bIns="0" rtlCol="0" anchor="ctr"/>
          <a:lstStyle/>
          <a:p>
            <a:pPr marL="0" indent="0" algn="l">
              <a:lnSpc>
                <a:spcPts val="3040"/>
              </a:lnSpc>
              <a:buNone/>
            </a:pPr>
            <a:r>
              <a:rPr lang="en-US" sz="935"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875" dirty="0"/>
          </a:p>
        </p:txBody>
      </p:sp>
      <p:sp>
        <p:nvSpPr>
          <p:cNvPr id="17" name="Text 13"/>
          <p:cNvSpPr/>
          <p:nvPr/>
        </p:nvSpPr>
        <p:spPr>
          <a:xfrm>
            <a:off x="3990975" y="2945606"/>
            <a:ext cx="4581525"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Graphic examples and practical applications</a:t>
            </a:r>
            <a:endParaRPr lang="en-US" sz="1200" dirty="0"/>
          </a:p>
        </p:txBody>
      </p:sp>
      <p:sp>
        <p:nvSpPr>
          <p:cNvPr id="18" name="Text 14"/>
          <p:cNvSpPr/>
          <p:nvPr/>
        </p:nvSpPr>
        <p:spPr>
          <a:xfrm>
            <a:off x="3990975" y="319325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9" name="Text 15"/>
          <p:cNvSpPr/>
          <p:nvPr/>
        </p:nvSpPr>
        <p:spPr>
          <a:xfrm>
            <a:off x="3524250" y="3502819"/>
            <a:ext cx="352425" cy="333375"/>
          </a:xfrm>
          <a:prstGeom prst="rect">
            <a:avLst/>
          </a:prstGeom>
          <a:noFill/>
        </p:spPr>
        <p:txBody>
          <a:bodyPr vert="horz" wrap="square" lIns="0" tIns="0" rIns="0" bIns="0" rtlCol="0" anchor="ctr"/>
          <a:lstStyle/>
          <a:p>
            <a:pPr marL="0" indent="0" algn="l">
              <a:lnSpc>
                <a:spcPts val="3040"/>
              </a:lnSpc>
              <a:buNone/>
            </a:pPr>
            <a:r>
              <a:rPr lang="en-US" sz="935"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875" dirty="0"/>
          </a:p>
        </p:txBody>
      </p:sp>
      <p:sp>
        <p:nvSpPr>
          <p:cNvPr id="20" name="Text 16"/>
          <p:cNvSpPr/>
          <p:nvPr/>
        </p:nvSpPr>
        <p:spPr>
          <a:xfrm>
            <a:off x="3990975" y="3574256"/>
            <a:ext cx="4581525"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Performance analysis and limitations</a:t>
            </a:r>
            <a:endParaRPr lang="en-US" sz="1200" dirty="0"/>
          </a:p>
        </p:txBody>
      </p:sp>
      <p:sp>
        <p:nvSpPr>
          <p:cNvPr id="21" name="Text 17"/>
          <p:cNvSpPr/>
          <p:nvPr/>
        </p:nvSpPr>
        <p:spPr>
          <a:xfrm>
            <a:off x="3990975" y="382190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455295"/>
          </a:xfrm>
          <a:prstGeom prst="rect">
            <a:avLst/>
          </a:prstGeom>
          <a:solidFill>
            <a:srgbClr val="FFFFFF"/>
          </a:solidFill>
        </p:spPr>
      </p:sp>
      <p:pic>
        <p:nvPicPr>
          <p:cNvPr id="3" name="Image 0" descr="preencoded.png"/>
          <p:cNvPicPr>
            <a:picLocks noChangeAspect="1"/>
          </p:cNvPicPr>
          <p:nvPr/>
        </p:nvPicPr>
        <p:blipFill>
          <a:blip r:embed="rId1"/>
          <a:srcRect l="2858" r="2858"/>
          <a:stretch>
            <a:fillRect/>
          </a:stretch>
        </p:blipFill>
        <p:spPr>
          <a:xfrm>
            <a:off x="0" y="0"/>
            <a:ext cx="9144000" cy="5455295"/>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Optimization techniques and troubleshooting</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381000" y="1428750"/>
            <a:ext cx="8382000" cy="3836045"/>
          </a:xfrm>
          <a:prstGeom prst="rect">
            <a:avLst/>
          </a:prstGeom>
        </p:spPr>
      </p:pic>
      <p:sp>
        <p:nvSpPr>
          <p:cNvPr id="8" name="Text 3"/>
          <p:cNvSpPr/>
          <p:nvPr/>
        </p:nvSpPr>
        <p:spPr>
          <a:xfrm>
            <a:off x="549176" y="4059734"/>
            <a:ext cx="13335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Early rejection strategies</a:t>
            </a:r>
            <a:endParaRPr lang="en-US" sz="1200" dirty="0"/>
          </a:p>
        </p:txBody>
      </p:sp>
      <p:sp>
        <p:nvSpPr>
          <p:cNvPr id="9" name="Text 4"/>
          <p:cNvSpPr/>
          <p:nvPr/>
        </p:nvSpPr>
        <p:spPr>
          <a:xfrm>
            <a:off x="549176" y="4350246"/>
            <a:ext cx="1333500" cy="8763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By eliminating polygons that are completely outside the window quickly, unnecessary calculations are reduced and efficiency is improved.</a:t>
            </a:r>
            <a:endParaRPr lang="en-US" sz="1050" dirty="0"/>
          </a:p>
        </p:txBody>
      </p:sp>
      <p:sp>
        <p:nvSpPr>
          <p:cNvPr id="10" name="Text 5"/>
          <p:cNvSpPr/>
          <p:nvPr/>
        </p:nvSpPr>
        <p:spPr>
          <a:xfrm>
            <a:off x="549176" y="2763292"/>
            <a:ext cx="13335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Special treatment of collinear edges</a:t>
            </a:r>
            <a:endParaRPr lang="en-US" sz="1200" dirty="0"/>
          </a:p>
        </p:txBody>
      </p:sp>
      <p:sp>
        <p:nvSpPr>
          <p:cNvPr id="11" name="Text 6"/>
          <p:cNvSpPr/>
          <p:nvPr/>
        </p:nvSpPr>
        <p:spPr>
          <a:xfrm>
            <a:off x="549176" y="3053804"/>
            <a:ext cx="1333500" cy="8763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Polygon edges that are aligned with the cropping boundary are specially treated to avoid generating extra vertices or missing critical information.</a:t>
            </a:r>
            <a:endParaRPr lang="en-US" sz="1050" dirty="0"/>
          </a:p>
        </p:txBody>
      </p:sp>
      <p:sp>
        <p:nvSpPr>
          <p:cNvPr id="12" name="Text 7"/>
          <p:cNvSpPr/>
          <p:nvPr/>
        </p:nvSpPr>
        <p:spPr>
          <a:xfrm>
            <a:off x="549176" y="1466850"/>
            <a:ext cx="13335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High precision math library</a:t>
            </a:r>
            <a:endParaRPr lang="en-US" sz="1200" dirty="0"/>
          </a:p>
        </p:txBody>
      </p:sp>
      <p:sp>
        <p:nvSpPr>
          <p:cNvPr id="13" name="Text 8"/>
          <p:cNvSpPr/>
          <p:nvPr/>
        </p:nvSpPr>
        <p:spPr>
          <a:xfrm>
            <a:off x="549176" y="1757362"/>
            <a:ext cx="1333500" cy="8763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intersection point calculation is performed using a high precision mathematical library to prevent clipping errors caused by floating point operation errors.</a:t>
            </a:r>
            <a:endParaRPr lang="en-US" sz="1050" dirty="0"/>
          </a:p>
        </p:txBody>
      </p:sp>
      <p:sp>
        <p:nvSpPr>
          <p:cNvPr id="14" name="Text 9"/>
          <p:cNvSpPr/>
          <p:nvPr/>
        </p:nvSpPr>
        <p:spPr>
          <a:xfrm>
            <a:off x="7261324" y="4059882"/>
            <a:ext cx="1333500"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Optimize cutting efficiency</a:t>
            </a:r>
            <a:endParaRPr lang="en-US" sz="1200" dirty="0"/>
          </a:p>
        </p:txBody>
      </p:sp>
      <p:sp>
        <p:nvSpPr>
          <p:cNvPr id="15" name="Text 10"/>
          <p:cNvSpPr/>
          <p:nvPr/>
        </p:nvSpPr>
        <p:spPr>
          <a:xfrm>
            <a:off x="7261324" y="4350395"/>
            <a:ext cx="1333500" cy="8763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 variety of strategies and technical means are comprehensively used to effectively improve the overall efficiency of polygon clipping.</a:t>
            </a:r>
            <a:endParaRPr lang="en-US" sz="1050" dirty="0"/>
          </a:p>
        </p:txBody>
      </p:sp>
      <p:sp>
        <p:nvSpPr>
          <p:cNvPr id="16" name="Text 11"/>
          <p:cNvSpPr/>
          <p:nvPr/>
        </p:nvSpPr>
        <p:spPr>
          <a:xfrm>
            <a:off x="7261324" y="1466850"/>
            <a:ext cx="1333500"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Reducing computation</a:t>
            </a:r>
            <a:endParaRPr lang="en-US" sz="1200" dirty="0"/>
          </a:p>
        </p:txBody>
      </p:sp>
      <p:sp>
        <p:nvSpPr>
          <p:cNvPr id="17" name="Text 12"/>
          <p:cNvSpPr/>
          <p:nvPr/>
        </p:nvSpPr>
        <p:spPr>
          <a:xfrm>
            <a:off x="7261324" y="1757362"/>
            <a:ext cx="1333500" cy="10858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By means of early rejection and special treatment, the amount of data to be processed is significantly reduced and the computational complexity is reduced.</a:t>
            </a:r>
            <a:endParaRPr lang="en-US" sz="10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Performance analysis and limitations</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225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934325"/>
          </a:xfrm>
          <a:prstGeom prst="rect">
            <a:avLst/>
          </a:prstGeom>
          <a:solidFill>
            <a:srgbClr val="FFFFFF"/>
          </a:solidFill>
        </p:spPr>
      </p:sp>
      <p:pic>
        <p:nvPicPr>
          <p:cNvPr id="3" name="Image 0" descr="preencoded.png"/>
          <p:cNvPicPr>
            <a:picLocks noChangeAspect="1"/>
          </p:cNvPicPr>
          <p:nvPr/>
        </p:nvPicPr>
        <p:blipFill>
          <a:blip r:embed="rId1"/>
          <a:srcRect l="17587" r="17587"/>
          <a:stretch>
            <a:fillRect/>
          </a:stretch>
        </p:blipFill>
        <p:spPr>
          <a:xfrm>
            <a:off x="0" y="0"/>
            <a:ext cx="9144000" cy="7934325"/>
          </a:xfrm>
          <a:prstGeom prst="rect">
            <a:avLst/>
          </a:prstGeom>
        </p:spPr>
      </p:pic>
      <p:pic>
        <p:nvPicPr>
          <p:cNvPr id="4" name="Image 1" descr="preencoded.png"/>
          <p:cNvPicPr>
            <a:picLocks noChangeAspect="1"/>
          </p:cNvPicPr>
          <p:nvPr/>
        </p:nvPicPr>
        <p:blipFill>
          <a:blip r:embed="rId2"/>
          <a:srcRect l="25690" r="25690"/>
          <a:stretch>
            <a:fillRect/>
          </a:stretch>
        </p:blipFill>
        <p:spPr>
          <a:xfrm>
            <a:off x="0" y="0"/>
            <a:ext cx="3857625" cy="7934325"/>
          </a:xfrm>
          <a:prstGeom prst="rect">
            <a:avLst/>
          </a:prstGeom>
        </p:spPr>
      </p:pic>
      <p:sp>
        <p:nvSpPr>
          <p:cNvPr id="5" name="Text 1"/>
          <p:cNvSpPr/>
          <p:nvPr/>
        </p:nvSpPr>
        <p:spPr>
          <a:xfrm>
            <a:off x="4429125" y="285750"/>
            <a:ext cx="40386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Time complexity and space complexity of the algorithm</a:t>
            </a:r>
            <a:endParaRPr lang="en-US" sz="2250" dirty="0"/>
          </a:p>
        </p:txBody>
      </p:sp>
      <p:sp>
        <p:nvSpPr>
          <p:cNvPr id="6" name="Text 2"/>
          <p:cNvSpPr/>
          <p:nvPr/>
        </p:nvSpPr>
        <p:spPr>
          <a:xfrm>
            <a:off x="4429125"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4257675" y="1162050"/>
            <a:ext cx="2052637" cy="3805237"/>
          </a:xfrm>
          <a:prstGeom prst="rect">
            <a:avLst/>
          </a:prstGeom>
        </p:spPr>
      </p:pic>
      <p:sp>
        <p:nvSpPr>
          <p:cNvPr id="8" name="Text 3"/>
          <p:cNvSpPr/>
          <p:nvPr/>
        </p:nvSpPr>
        <p:spPr>
          <a:xfrm>
            <a:off x="4610100" y="1943100"/>
            <a:ext cx="1347788"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Time complexity analysis</a:t>
            </a:r>
            <a:endParaRPr lang="en-US" sz="1200" dirty="0"/>
          </a:p>
        </p:txBody>
      </p:sp>
      <p:sp>
        <p:nvSpPr>
          <p:cNvPr id="9" name="Text 4"/>
          <p:cNvSpPr/>
          <p:nvPr/>
        </p:nvSpPr>
        <p:spPr>
          <a:xfrm>
            <a:off x="4610100" y="2233613"/>
            <a:ext cx="1347788" cy="23431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time complexity of the Sutherland-Hodgman algorithm primarily depends on two factors: the number of vertices in the polygon and the number of edges in the clipping window. For each vertex, the algorithm must calculate intersections with every edge in the clipping window, resulting in a time complexity of O(n×m), where n represents the polygons vertex count and m denotes the number of edges in the clipping window.</a:t>
            </a:r>
            <a:endParaRPr lang="en-US" sz="1050" dirty="0"/>
          </a:p>
        </p:txBody>
      </p:sp>
      <p:pic>
        <p:nvPicPr>
          <p:cNvPr id="10" name="Image 3" descr="preencoded.png"/>
          <p:cNvPicPr>
            <a:picLocks noChangeAspect="1"/>
          </p:cNvPicPr>
          <p:nvPr/>
        </p:nvPicPr>
        <p:blipFill>
          <a:blip r:embed="rId4"/>
          <a:srcRect/>
          <a:stretch>
            <a:fillRect/>
          </a:stretch>
        </p:blipFill>
        <p:spPr>
          <a:xfrm>
            <a:off x="6310312" y="1162050"/>
            <a:ext cx="2052637" cy="3805237"/>
          </a:xfrm>
          <a:prstGeom prst="rect">
            <a:avLst/>
          </a:prstGeom>
        </p:spPr>
      </p:pic>
      <p:sp>
        <p:nvSpPr>
          <p:cNvPr id="11" name="Text 5"/>
          <p:cNvSpPr/>
          <p:nvPr/>
        </p:nvSpPr>
        <p:spPr>
          <a:xfrm>
            <a:off x="6662738" y="1943100"/>
            <a:ext cx="1347788"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Space complexity considerations</a:t>
            </a:r>
            <a:endParaRPr lang="en-US" sz="1200" dirty="0"/>
          </a:p>
        </p:txBody>
      </p:sp>
      <p:sp>
        <p:nvSpPr>
          <p:cNvPr id="12" name="Text 6"/>
          <p:cNvSpPr/>
          <p:nvPr/>
        </p:nvSpPr>
        <p:spPr>
          <a:xfrm>
            <a:off x="6662738" y="2233613"/>
            <a:ext cx="1347788" cy="19240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spatial complexity is primarily determined by the space required for the new vertices generated during storage trimming. In the worst case, each vertex may generate two new vertices, resulting in a spatial complexity of O (n), where n is the number of vertices in the original polygon.</a:t>
            </a:r>
            <a:endParaRPr lang="en-US" sz="1050" dirty="0"/>
          </a:p>
        </p:txBody>
      </p:sp>
      <p:pic>
        <p:nvPicPr>
          <p:cNvPr id="13" name="Image 4" descr="preencoded.png"/>
          <p:cNvPicPr>
            <a:picLocks noChangeAspect="1"/>
          </p:cNvPicPr>
          <p:nvPr/>
        </p:nvPicPr>
        <p:blipFill>
          <a:blip r:embed="rId5"/>
          <a:srcRect/>
          <a:stretch>
            <a:fillRect/>
          </a:stretch>
        </p:blipFill>
        <p:spPr>
          <a:xfrm>
            <a:off x="4257675" y="4967288"/>
            <a:ext cx="2052637" cy="2757488"/>
          </a:xfrm>
          <a:prstGeom prst="rect">
            <a:avLst/>
          </a:prstGeom>
        </p:spPr>
      </p:pic>
      <p:sp>
        <p:nvSpPr>
          <p:cNvPr id="14" name="Text 7"/>
          <p:cNvSpPr/>
          <p:nvPr/>
        </p:nvSpPr>
        <p:spPr>
          <a:xfrm>
            <a:off x="4610100" y="5748338"/>
            <a:ext cx="1347788"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optimization possibility</a:t>
            </a:r>
            <a:endParaRPr lang="en-US" sz="1200" dirty="0"/>
          </a:p>
        </p:txBody>
      </p:sp>
      <p:sp>
        <p:nvSpPr>
          <p:cNvPr id="15" name="Text 8"/>
          <p:cNvSpPr/>
          <p:nvPr/>
        </p:nvSpPr>
        <p:spPr>
          <a:xfrm>
            <a:off x="4610100" y="6038850"/>
            <a:ext cx="1347788" cy="12954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Through preprocessing, such as quickly eliminating polygons that are completely outside the window, unnecessary calculations can be reduced, thus reducing the time complexity in some scenarios.</a:t>
            </a:r>
            <a:endParaRPr lang="en-US" sz="1050" dirty="0"/>
          </a:p>
        </p:txBody>
      </p:sp>
      <p:pic>
        <p:nvPicPr>
          <p:cNvPr id="16" name="Image 5" descr="preencoded.png"/>
          <p:cNvPicPr>
            <a:picLocks noChangeAspect="1"/>
          </p:cNvPicPr>
          <p:nvPr/>
        </p:nvPicPr>
        <p:blipFill>
          <a:blip r:embed="rId6"/>
          <a:srcRect/>
          <a:stretch>
            <a:fillRect/>
          </a:stretch>
        </p:blipFill>
        <p:spPr>
          <a:xfrm>
            <a:off x="6310312" y="4967288"/>
            <a:ext cx="2052637" cy="2757488"/>
          </a:xfrm>
          <a:prstGeom prst="rect">
            <a:avLst/>
          </a:prstGeom>
        </p:spPr>
      </p:pic>
      <p:sp>
        <p:nvSpPr>
          <p:cNvPr id="17" name="Text 9"/>
          <p:cNvSpPr/>
          <p:nvPr/>
        </p:nvSpPr>
        <p:spPr>
          <a:xfrm>
            <a:off x="6662738" y="5748338"/>
            <a:ext cx="1347788"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Practical factors of influence</a:t>
            </a:r>
            <a:endParaRPr lang="en-US" sz="1200" dirty="0"/>
          </a:p>
        </p:txBody>
      </p:sp>
      <p:sp>
        <p:nvSpPr>
          <p:cNvPr id="18" name="Text 10"/>
          <p:cNvSpPr/>
          <p:nvPr/>
        </p:nvSpPr>
        <p:spPr>
          <a:xfrm>
            <a:off x="6662738" y="6038850"/>
            <a:ext cx="1347788" cy="12954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 practice, the shape and size of the polygon, the complexity of the clipping window, and the efficiency of intersection calculation all affect the actual running time of the algorithm.</a:t>
            </a:r>
            <a:endParaRPr lang="en-US" sz="10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The challenge of nonconvex polygon clipping</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2857500"/>
          </a:xfrm>
          <a:prstGeom prst="rect">
            <a:avLst/>
          </a:prstGeom>
        </p:spPr>
      </p:pic>
      <p:sp>
        <p:nvSpPr>
          <p:cNvPr id="7" name="Text 3"/>
          <p:cNvSpPr/>
          <p:nvPr/>
        </p:nvSpPr>
        <p:spPr>
          <a:xfrm>
            <a:off x="1809750" y="2667000"/>
            <a:ext cx="1504950" cy="381000"/>
          </a:xfrm>
          <a:prstGeom prst="rect">
            <a:avLst/>
          </a:prstGeom>
          <a:noFill/>
        </p:spPr>
        <p:txBody>
          <a:bodyPr vert="horz" wrap="square" lIns="0" tIns="0" rIns="0" bIns="0" rtlCol="0" anchor="ctr"/>
          <a:lstStyle/>
          <a:p>
            <a:pPr marL="0" indent="0">
              <a:lnSpc>
                <a:spcPts val="2700"/>
              </a:lnSpc>
              <a:buNone/>
            </a:pPr>
            <a:r>
              <a:rPr lang="en-US" sz="825"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Nonconvex polygon clipping</a:t>
            </a:r>
            <a:endParaRPr lang="en-US" sz="1650" dirty="0"/>
          </a:p>
        </p:txBody>
      </p:sp>
      <p:sp>
        <p:nvSpPr>
          <p:cNvPr id="8" name="Text 4"/>
          <p:cNvSpPr/>
          <p:nvPr/>
        </p:nvSpPr>
        <p:spPr>
          <a:xfrm>
            <a:off x="4419600" y="1609725"/>
            <a:ext cx="1181100" cy="323850"/>
          </a:xfrm>
          <a:prstGeom prst="rect">
            <a:avLst/>
          </a:prstGeom>
          <a:noFill/>
        </p:spPr>
        <p:txBody>
          <a:bodyPr vert="horz" wrap="square" lIns="0" tIns="0" rIns="0" bIns="0" rtlCol="0" anchor="ctr"/>
          <a:lstStyle/>
          <a:p>
            <a:pPr marL="0" indent="0">
              <a:lnSpc>
                <a:spcPts val="2250"/>
              </a:lnSpc>
              <a:buNone/>
            </a:pPr>
            <a:r>
              <a:rPr lang="en-US" sz="7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Complex intersection scenarios</a:t>
            </a:r>
            <a:endParaRPr lang="en-US" sz="1500" dirty="0"/>
          </a:p>
        </p:txBody>
      </p:sp>
      <p:sp>
        <p:nvSpPr>
          <p:cNvPr id="9" name="Text 5"/>
          <p:cNvSpPr/>
          <p:nvPr/>
        </p:nvSpPr>
        <p:spPr>
          <a:xfrm>
            <a:off x="6057900" y="146685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concave area causes complex intersection</a:t>
            </a:r>
            <a:endParaRPr lang="en-US" sz="1050" dirty="0"/>
          </a:p>
        </p:txBody>
      </p:sp>
      <p:sp>
        <p:nvSpPr>
          <p:cNvPr id="10" name="Text 6"/>
          <p:cNvSpPr/>
          <p:nvPr/>
        </p:nvSpPr>
        <p:spPr>
          <a:xfrm>
            <a:off x="6057900" y="182880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Internal penetration problems make it harder</a:t>
            </a:r>
            <a:endParaRPr lang="en-US" sz="1050" dirty="0"/>
          </a:p>
        </p:txBody>
      </p:sp>
      <p:sp>
        <p:nvSpPr>
          <p:cNvPr id="11" name="Text 7"/>
          <p:cNvSpPr/>
          <p:nvPr/>
        </p:nvSpPr>
        <p:spPr>
          <a:xfrm>
            <a:off x="4419600" y="2333625"/>
            <a:ext cx="1181100" cy="323850"/>
          </a:xfrm>
          <a:prstGeom prst="rect">
            <a:avLst/>
          </a:prstGeom>
          <a:noFill/>
        </p:spPr>
        <p:txBody>
          <a:bodyPr vert="horz" wrap="square" lIns="0" tIns="0" rIns="0" bIns="0" rtlCol="0" anchor="ctr"/>
          <a:lstStyle/>
          <a:p>
            <a:pPr marL="0" indent="0">
              <a:lnSpc>
                <a:spcPts val="2250"/>
              </a:lnSpc>
              <a:buNone/>
            </a:pPr>
            <a:r>
              <a:rPr lang="en-US" sz="750"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The trimming process was difficult</a:t>
            </a:r>
            <a:endParaRPr lang="en-US" sz="1500" dirty="0"/>
          </a:p>
        </p:txBody>
      </p:sp>
      <p:sp>
        <p:nvSpPr>
          <p:cNvPr id="12" name="Text 8"/>
          <p:cNvSpPr/>
          <p:nvPr/>
        </p:nvSpPr>
        <p:spPr>
          <a:xfrm>
            <a:off x="6057900" y="219075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Multiple cuts may be needed to fit the window</a:t>
            </a:r>
            <a:endParaRPr lang="en-US" sz="1050" dirty="0"/>
          </a:p>
        </p:txBody>
      </p:sp>
      <p:sp>
        <p:nvSpPr>
          <p:cNvPr id="13" name="Text 9"/>
          <p:cNvSpPr/>
          <p:nvPr/>
        </p:nvSpPr>
        <p:spPr>
          <a:xfrm>
            <a:off x="6057900" y="255270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number of iterations is increased</a:t>
            </a:r>
            <a:endParaRPr lang="en-US" sz="1050" dirty="0"/>
          </a:p>
        </p:txBody>
      </p:sp>
      <p:sp>
        <p:nvSpPr>
          <p:cNvPr id="14" name="Text 10"/>
          <p:cNvSpPr/>
          <p:nvPr/>
        </p:nvSpPr>
        <p:spPr>
          <a:xfrm>
            <a:off x="4419600" y="3057525"/>
            <a:ext cx="990600" cy="323850"/>
          </a:xfrm>
          <a:prstGeom prst="rect">
            <a:avLst/>
          </a:prstGeom>
          <a:noFill/>
        </p:spPr>
        <p:txBody>
          <a:bodyPr vert="horz" wrap="square" lIns="0" tIns="0" rIns="0" bIns="0" rtlCol="0" anchor="ctr"/>
          <a:lstStyle/>
          <a:p>
            <a:pPr marL="0" indent="0">
              <a:lnSpc>
                <a:spcPts val="2250"/>
              </a:lnSpc>
              <a:buNone/>
            </a:pPr>
            <a:r>
              <a:rPr lang="en-US" sz="750"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Increased computation</a:t>
            </a:r>
            <a:endParaRPr lang="en-US" sz="1500" dirty="0"/>
          </a:p>
        </p:txBody>
      </p:sp>
      <p:sp>
        <p:nvSpPr>
          <p:cNvPr id="15" name="Text 11"/>
          <p:cNvSpPr/>
          <p:nvPr/>
        </p:nvSpPr>
        <p:spPr>
          <a:xfrm>
            <a:off x="5867400" y="291465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Multiple cuts lead to increased computation</a:t>
            </a:r>
            <a:endParaRPr lang="en-US" sz="1050" dirty="0"/>
          </a:p>
        </p:txBody>
      </p:sp>
      <p:sp>
        <p:nvSpPr>
          <p:cNvPr id="16" name="Text 12"/>
          <p:cNvSpPr/>
          <p:nvPr/>
        </p:nvSpPr>
        <p:spPr>
          <a:xfrm>
            <a:off x="5867400" y="327660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Affect the execution efficiency of the algorithm</a:t>
            </a:r>
            <a:endParaRPr lang="en-US" sz="1050" dirty="0"/>
          </a:p>
        </p:txBody>
      </p:sp>
      <p:sp>
        <p:nvSpPr>
          <p:cNvPr id="17" name="Text 13"/>
          <p:cNvSpPr/>
          <p:nvPr/>
        </p:nvSpPr>
        <p:spPr>
          <a:xfrm>
            <a:off x="4419600" y="3781425"/>
            <a:ext cx="1371600" cy="323850"/>
          </a:xfrm>
          <a:prstGeom prst="rect">
            <a:avLst/>
          </a:prstGeom>
          <a:noFill/>
        </p:spPr>
        <p:txBody>
          <a:bodyPr vert="horz" wrap="square" lIns="0" tIns="0" rIns="0" bIns="0" rtlCol="0" anchor="ctr"/>
          <a:lstStyle/>
          <a:p>
            <a:pPr marL="0" indent="0">
              <a:lnSpc>
                <a:spcPts val="2250"/>
              </a:lnSpc>
              <a:buNone/>
            </a:pPr>
            <a:r>
              <a:rPr lang="en-US" sz="7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Algorithm efficiency and accuracy</a:t>
            </a:r>
            <a:endParaRPr lang="en-US" sz="1500" dirty="0"/>
          </a:p>
        </p:txBody>
      </p:sp>
      <p:sp>
        <p:nvSpPr>
          <p:cNvPr id="18" name="Text 14"/>
          <p:cNvSpPr/>
          <p:nvPr/>
        </p:nvSpPr>
        <p:spPr>
          <a:xfrm>
            <a:off x="6248400" y="363855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You need to find a balance between efficiency and accuracy</a:t>
            </a:r>
            <a:endParaRPr lang="en-US" sz="1050" dirty="0"/>
          </a:p>
        </p:txBody>
      </p:sp>
      <p:sp>
        <p:nvSpPr>
          <p:cNvPr id="19" name="Text 15"/>
          <p:cNvSpPr/>
          <p:nvPr/>
        </p:nvSpPr>
        <p:spPr>
          <a:xfrm>
            <a:off x="6248400" y="400050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Ensure that the cropping results are correct and efficient</a:t>
            </a:r>
            <a:endParaRPr lang="en-US" sz="10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l="12500" r="12500"/>
          <a:stretch>
            <a:fillRect/>
          </a:stretch>
        </p:blipFill>
        <p:spPr>
          <a:xfrm>
            <a:off x="5286375" y="0"/>
            <a:ext cx="3857625" cy="51435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The improvement direction and future trend of the algorithm</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1333500"/>
            <a:ext cx="1881187"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8" name="Text 4"/>
          <p:cNvSpPr/>
          <p:nvPr/>
        </p:nvSpPr>
        <p:spPr>
          <a:xfrm>
            <a:off x="571500" y="1662112"/>
            <a:ext cx="1881187"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Real-time improvements</a:t>
            </a:r>
            <a:endParaRPr lang="en-US" sz="1200" dirty="0"/>
          </a:p>
        </p:txBody>
      </p:sp>
      <p:sp>
        <p:nvSpPr>
          <p:cNvPr id="9" name="Text 5"/>
          <p:cNvSpPr/>
          <p:nvPr/>
        </p:nvSpPr>
        <p:spPr>
          <a:xfrm>
            <a:off x="571500" y="1909762"/>
            <a:ext cx="1881187" cy="41910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Explore more efficient cropping algorithms to reduce computing time and meet real-time rendering requirements.</a:t>
            </a:r>
            <a:endParaRPr lang="en-US" sz="1050" dirty="0"/>
          </a:p>
        </p:txBody>
      </p:sp>
      <p:sp>
        <p:nvSpPr>
          <p:cNvPr id="10" name="Text 6"/>
          <p:cNvSpPr/>
          <p:nvPr/>
        </p:nvSpPr>
        <p:spPr>
          <a:xfrm>
            <a:off x="2833688" y="1333500"/>
            <a:ext cx="1881187"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1" name="Text 7"/>
          <p:cNvSpPr/>
          <p:nvPr/>
        </p:nvSpPr>
        <p:spPr>
          <a:xfrm>
            <a:off x="2833688" y="1662112"/>
            <a:ext cx="1881187"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Nonconvex polygon support</a:t>
            </a:r>
            <a:endParaRPr lang="en-US" sz="1200" dirty="0"/>
          </a:p>
        </p:txBody>
      </p:sp>
      <p:sp>
        <p:nvSpPr>
          <p:cNvPr id="12" name="Text 8"/>
          <p:cNvSpPr/>
          <p:nvPr/>
        </p:nvSpPr>
        <p:spPr>
          <a:xfrm>
            <a:off x="2833688" y="1909762"/>
            <a:ext cx="1881187" cy="41910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research extension algorithm is used to deal with non-convex polygons and broaden its application scope.</a:t>
            </a:r>
            <a:endParaRPr lang="en-US" sz="1050" dirty="0"/>
          </a:p>
        </p:txBody>
      </p:sp>
      <p:sp>
        <p:nvSpPr>
          <p:cNvPr id="13" name="Text 9"/>
          <p:cNvSpPr/>
          <p:nvPr/>
        </p:nvSpPr>
        <p:spPr>
          <a:xfrm>
            <a:off x="571500" y="2519363"/>
            <a:ext cx="1881187"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4" name="Text 10"/>
          <p:cNvSpPr/>
          <p:nvPr/>
        </p:nvSpPr>
        <p:spPr>
          <a:xfrm>
            <a:off x="571500" y="2847975"/>
            <a:ext cx="1881187"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Parallel computing applications</a:t>
            </a:r>
            <a:endParaRPr lang="en-US" sz="1200" dirty="0"/>
          </a:p>
        </p:txBody>
      </p:sp>
      <p:sp>
        <p:nvSpPr>
          <p:cNvPr id="15" name="Text 11"/>
          <p:cNvSpPr/>
          <p:nvPr/>
        </p:nvSpPr>
        <p:spPr>
          <a:xfrm>
            <a:off x="571500" y="3095625"/>
            <a:ext cx="1881187" cy="41910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parallel processing power of GPU is used to accelerate polygon clipping and improve the overall efficiency.</a:t>
            </a:r>
            <a:endParaRPr lang="en-US" sz="10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2014538"/>
            <a:ext cx="80010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THANKS</a:t>
            </a:r>
            <a:endParaRPr lang="en-US" sz="3750" dirty="0"/>
          </a:p>
        </p:txBody>
      </p:sp>
      <p:sp>
        <p:nvSpPr>
          <p:cNvPr id="4" name="Shape 1"/>
          <p:cNvSpPr/>
          <p:nvPr/>
        </p:nvSpPr>
        <p:spPr>
          <a:xfrm>
            <a:off x="571500" y="3014663"/>
            <a:ext cx="604838" cy="114300"/>
          </a:xfrm>
          <a:prstGeom prst="rect">
            <a:avLst/>
          </a:prstGeom>
          <a:solidFill>
            <a:srgbClr val="4D8DC5"/>
          </a:solidFill>
        </p:spPr>
      </p:sp>
      <p:sp>
        <p:nvSpPr>
          <p:cNvPr id="5" name="Text 2"/>
          <p:cNvSpPr/>
          <p:nvPr/>
        </p:nvSpPr>
        <p:spPr>
          <a:xfrm>
            <a:off x="571500" y="3462337"/>
            <a:ext cx="8001000" cy="190500"/>
          </a:xfrm>
          <a:prstGeom prst="rect">
            <a:avLst/>
          </a:prstGeom>
          <a:noFill/>
        </p:spPr>
        <p:txBody>
          <a:bodyPr vert="horz" wrap="square" lIns="0" tIns="0" rIns="0" bIns="0" rtlCol="0" anchor="ctr"/>
          <a:lstStyle/>
          <a:p>
            <a:pPr marL="0" indent="0" algn="l">
              <a:lnSpc>
                <a:spcPts val="1500"/>
              </a:lnSpc>
              <a:buNone/>
            </a:pPr>
            <a:r>
              <a:rPr lang="en-US" sz="6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PPT content is generated by Tongyi AI. Visit tongyi.com Intelligence to generate more PPT</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Algorithm overview</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22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472386"/>
          </a:xfrm>
          <a:prstGeom prst="rect">
            <a:avLst/>
          </a:prstGeom>
          <a:solidFill>
            <a:srgbClr val="FFFFFF"/>
          </a:solidFill>
        </p:spPr>
      </p:sp>
      <p:pic>
        <p:nvPicPr>
          <p:cNvPr id="3" name="Image 0" descr="preencoded.png"/>
          <p:cNvPicPr>
            <a:picLocks noChangeAspect="1"/>
          </p:cNvPicPr>
          <p:nvPr/>
        </p:nvPicPr>
        <p:blipFill>
          <a:blip r:embed="rId1"/>
          <a:srcRect l="10266" r="10266"/>
          <a:stretch>
            <a:fillRect/>
          </a:stretch>
        </p:blipFill>
        <p:spPr>
          <a:xfrm>
            <a:off x="0" y="0"/>
            <a:ext cx="9144000" cy="6472386"/>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Historical background of Sutherland-Hodgman algorithm</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4853136"/>
          </a:xfrm>
          <a:prstGeom prst="rect">
            <a:avLst/>
          </a:prstGeom>
        </p:spPr>
      </p:pic>
      <p:sp>
        <p:nvSpPr>
          <p:cNvPr id="7" name="Text 3"/>
          <p:cNvSpPr/>
          <p:nvPr/>
        </p:nvSpPr>
        <p:spPr>
          <a:xfrm>
            <a:off x="549176" y="4657874"/>
            <a:ext cx="13335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the algorithm was born</a:t>
            </a:r>
            <a:endParaRPr lang="en-US" sz="1200" dirty="0"/>
          </a:p>
        </p:txBody>
      </p:sp>
      <p:sp>
        <p:nvSpPr>
          <p:cNvPr id="8" name="Text 4"/>
          <p:cNvSpPr/>
          <p:nvPr/>
        </p:nvSpPr>
        <p:spPr>
          <a:xfrm>
            <a:off x="549176" y="4948386"/>
            <a:ext cx="1333500" cy="12954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Polygon clipping algorithm was born in 1974, proposed by Ivan Sutherland and G. Hodgman, which laid the foundation for it in computer graphics.</a:t>
            </a:r>
            <a:endParaRPr lang="en-US" sz="1050" dirty="0"/>
          </a:p>
        </p:txBody>
      </p:sp>
      <p:sp>
        <p:nvSpPr>
          <p:cNvPr id="9" name="Text 5"/>
          <p:cNvSpPr/>
          <p:nvPr/>
        </p:nvSpPr>
        <p:spPr>
          <a:xfrm>
            <a:off x="549176" y="3167211"/>
            <a:ext cx="13335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Application areas of algorithms</a:t>
            </a:r>
            <a:endParaRPr lang="en-US" sz="1200" dirty="0"/>
          </a:p>
        </p:txBody>
      </p:sp>
      <p:sp>
        <p:nvSpPr>
          <p:cNvPr id="10" name="Text 6"/>
          <p:cNvSpPr/>
          <p:nvPr/>
        </p:nvSpPr>
        <p:spPr>
          <a:xfrm>
            <a:off x="549176" y="3457724"/>
            <a:ext cx="1333500" cy="10858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algorithm is widely used in CAD systems, game development and virtual reality technology, and has become an indispensable part of these fields.</a:t>
            </a:r>
            <a:endParaRPr lang="en-US" sz="1050" dirty="0"/>
          </a:p>
        </p:txBody>
      </p:sp>
      <p:sp>
        <p:nvSpPr>
          <p:cNvPr id="11" name="Text 7"/>
          <p:cNvSpPr/>
          <p:nvPr/>
        </p:nvSpPr>
        <p:spPr>
          <a:xfrm>
            <a:off x="549176" y="1676549"/>
            <a:ext cx="13335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Status of algorithmic standards</a:t>
            </a:r>
            <a:endParaRPr lang="en-US" sz="1200" dirty="0"/>
          </a:p>
        </p:txBody>
      </p:sp>
      <p:sp>
        <p:nvSpPr>
          <p:cNvPr id="12" name="Text 8"/>
          <p:cNvSpPr/>
          <p:nvPr/>
        </p:nvSpPr>
        <p:spPr>
          <a:xfrm>
            <a:off x="549176" y="1967061"/>
            <a:ext cx="1333500" cy="10858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As one of the standards in the field of computer graphics, polygon clipping algorithm provides an important reference for subsequent research.</a:t>
            </a:r>
            <a:endParaRPr lang="en-US" sz="1050" dirty="0"/>
          </a:p>
        </p:txBody>
      </p:sp>
      <p:sp>
        <p:nvSpPr>
          <p:cNvPr id="13" name="Text 9"/>
          <p:cNvSpPr/>
          <p:nvPr/>
        </p:nvSpPr>
        <p:spPr>
          <a:xfrm>
            <a:off x="7261324" y="4463653"/>
            <a:ext cx="1333500"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Algorithm optimization process</a:t>
            </a:r>
            <a:endParaRPr lang="en-US" sz="1200" dirty="0"/>
          </a:p>
        </p:txBody>
      </p:sp>
      <p:sp>
        <p:nvSpPr>
          <p:cNvPr id="14" name="Text 10"/>
          <p:cNvSpPr/>
          <p:nvPr/>
        </p:nvSpPr>
        <p:spPr>
          <a:xfrm>
            <a:off x="7261324" y="4754166"/>
            <a:ext cx="1333500" cy="10858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Over the past few decades, the algorithm has been continuously optimized and extended to meet the growing needs of processing complex geometries.</a:t>
            </a:r>
            <a:endParaRPr lang="en-US" sz="1050" dirty="0"/>
          </a:p>
        </p:txBody>
      </p:sp>
      <p:sp>
        <p:nvSpPr>
          <p:cNvPr id="15" name="Text 11"/>
          <p:cNvSpPr/>
          <p:nvPr/>
        </p:nvSpPr>
        <p:spPr>
          <a:xfrm>
            <a:off x="7261324" y="1870621"/>
            <a:ext cx="1333500"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Algorithmic performance improvements</a:t>
            </a:r>
            <a:endParaRPr lang="en-US" sz="1200" dirty="0"/>
          </a:p>
        </p:txBody>
      </p:sp>
      <p:sp>
        <p:nvSpPr>
          <p:cNvPr id="16" name="Text 12"/>
          <p:cNvSpPr/>
          <p:nvPr/>
        </p:nvSpPr>
        <p:spPr>
          <a:xfrm>
            <a:off x="7261324" y="2161133"/>
            <a:ext cx="1333500" cy="10858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 order to meet the high performance requirements, the polygon clipping algorithm has been significantly improved in efficiency and speed, which improves the graphics processing power.</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l="12500" r="12500"/>
          <a:stretch>
            <a:fillRect/>
          </a:stretch>
        </p:blipFill>
        <p:spPr>
          <a:xfrm>
            <a:off x="0" y="0"/>
            <a:ext cx="3857625" cy="5143500"/>
          </a:xfrm>
          <a:prstGeom prst="rect">
            <a:avLst/>
          </a:prstGeom>
        </p:spPr>
      </p:pic>
      <p:sp>
        <p:nvSpPr>
          <p:cNvPr id="5" name="Text 1"/>
          <p:cNvSpPr/>
          <p:nvPr/>
        </p:nvSpPr>
        <p:spPr>
          <a:xfrm>
            <a:off x="4429125" y="285750"/>
            <a:ext cx="40386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The importance of algorithms in computer graphics</a:t>
            </a:r>
            <a:endParaRPr lang="en-US" sz="2250" dirty="0"/>
          </a:p>
        </p:txBody>
      </p:sp>
      <p:sp>
        <p:nvSpPr>
          <p:cNvPr id="6" name="Text 2"/>
          <p:cNvSpPr/>
          <p:nvPr/>
        </p:nvSpPr>
        <p:spPr>
          <a:xfrm>
            <a:off x="4429125"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4429125" y="1333500"/>
            <a:ext cx="1881187"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Graph rendering cornerstones</a:t>
            </a:r>
            <a:endParaRPr lang="en-US" sz="1200" dirty="0"/>
          </a:p>
        </p:txBody>
      </p:sp>
      <p:sp>
        <p:nvSpPr>
          <p:cNvPr id="8" name="Text 4"/>
          <p:cNvSpPr/>
          <p:nvPr/>
        </p:nvSpPr>
        <p:spPr>
          <a:xfrm>
            <a:off x="4429125" y="1581150"/>
            <a:ext cx="1881187" cy="62865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Sutherland-Hodgman algorithm is the core of graphics rendering technology, which ensures accurate presentation of virtual scenes and improves user experience.</a:t>
            </a:r>
            <a:endParaRPr lang="en-US" sz="1050" dirty="0"/>
          </a:p>
        </p:txBody>
      </p:sp>
      <p:sp>
        <p:nvSpPr>
          <p:cNvPr id="9" name="Text 5"/>
          <p:cNvSpPr/>
          <p:nvPr/>
        </p:nvSpPr>
        <p:spPr>
          <a:xfrm>
            <a:off x="6691313" y="1333500"/>
            <a:ext cx="1881187"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Interaction design key</a:t>
            </a:r>
            <a:endParaRPr lang="en-US" sz="1200" dirty="0"/>
          </a:p>
        </p:txBody>
      </p:sp>
      <p:sp>
        <p:nvSpPr>
          <p:cNvPr id="10" name="Text 6"/>
          <p:cNvSpPr/>
          <p:nvPr/>
        </p:nvSpPr>
        <p:spPr>
          <a:xfrm>
            <a:off x="6691313" y="1581150"/>
            <a:ext cx="1881187" cy="62865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 interactive design, the algorithm quickly responds to user input to achieve dynamic graphics cropping, enhance real-time and interaction.</a:t>
            </a:r>
            <a:endParaRPr lang="en-US" sz="1050" dirty="0"/>
          </a:p>
        </p:txBody>
      </p:sp>
      <p:sp>
        <p:nvSpPr>
          <p:cNvPr id="11" name="Text 7"/>
          <p:cNvSpPr/>
          <p:nvPr/>
        </p:nvSpPr>
        <p:spPr>
          <a:xfrm>
            <a:off x="4429125" y="2400300"/>
            <a:ext cx="1881187"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Essential for game development</a:t>
            </a:r>
            <a:endParaRPr lang="en-US" sz="1200" dirty="0"/>
          </a:p>
        </p:txBody>
      </p:sp>
      <p:sp>
        <p:nvSpPr>
          <p:cNvPr id="12" name="Text 8"/>
          <p:cNvSpPr/>
          <p:nvPr/>
        </p:nvSpPr>
        <p:spPr>
          <a:xfrm>
            <a:off x="4429125" y="2647950"/>
            <a:ext cx="1881187" cy="62865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game engine relies on this algorithm to optimize the view, reduce invalid rendering, improve efficiency, and create a smooth game experience.</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572250"/>
          </a:xfrm>
          <a:prstGeom prst="rect">
            <a:avLst/>
          </a:prstGeom>
          <a:solidFill>
            <a:srgbClr val="FFFFFF"/>
          </a:solidFill>
        </p:spPr>
      </p:sp>
      <p:pic>
        <p:nvPicPr>
          <p:cNvPr id="3" name="Image 0" descr="preencoded.png"/>
          <p:cNvPicPr>
            <a:picLocks noChangeAspect="1"/>
          </p:cNvPicPr>
          <p:nvPr/>
        </p:nvPicPr>
        <p:blipFill>
          <a:blip r:embed="rId1"/>
          <a:srcRect l="10870" r="10870"/>
          <a:stretch>
            <a:fillRect/>
          </a:stretch>
        </p:blipFill>
        <p:spPr>
          <a:xfrm>
            <a:off x="0" y="0"/>
            <a:ext cx="9144000" cy="65722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Basic concepts and terminology</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4953000"/>
          </a:xfrm>
          <a:prstGeom prst="rect">
            <a:avLst/>
          </a:prstGeom>
        </p:spPr>
      </p:pic>
      <p:sp>
        <p:nvSpPr>
          <p:cNvPr id="7" name="Text 3"/>
          <p:cNvSpPr/>
          <p:nvPr/>
        </p:nvSpPr>
        <p:spPr>
          <a:xfrm>
            <a:off x="4029075" y="3957637"/>
            <a:ext cx="1085850" cy="323850"/>
          </a:xfrm>
          <a:prstGeom prst="rect">
            <a:avLst/>
          </a:prstGeom>
          <a:noFill/>
        </p:spPr>
        <p:txBody>
          <a:bodyPr vert="horz" wrap="square" lIns="0" tIns="0" rIns="0" bIns="0" rtlCol="0" anchor="ctr"/>
          <a:lstStyle/>
          <a:p>
            <a:pPr marL="0" indent="0" algn="ctr">
              <a:lnSpc>
                <a:spcPts val="1650"/>
              </a:lnSpc>
              <a:buNone/>
            </a:pPr>
            <a:r>
              <a:rPr lang="en-US" sz="825"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polygon clipping</a:t>
            </a:r>
            <a:endParaRPr lang="en-US" sz="1650" dirty="0"/>
          </a:p>
        </p:txBody>
      </p:sp>
      <p:sp>
        <p:nvSpPr>
          <p:cNvPr id="8" name="Text 4"/>
          <p:cNvSpPr/>
          <p:nvPr/>
        </p:nvSpPr>
        <p:spPr>
          <a:xfrm>
            <a:off x="2366963" y="2009775"/>
            <a:ext cx="923925" cy="323850"/>
          </a:xfrm>
          <a:prstGeom prst="rect">
            <a:avLst/>
          </a:prstGeom>
          <a:noFill/>
        </p:spPr>
        <p:txBody>
          <a:bodyPr vert="horz" wrap="square" lIns="0" tIns="0" rIns="0" bIns="0" rtlCol="0" anchor="ctr"/>
          <a:lstStyle/>
          <a:p>
            <a:pPr marL="0" indent="0">
              <a:lnSpc>
                <a:spcPts val="2250"/>
              </a:lnSpc>
              <a:buNone/>
            </a:pPr>
            <a:r>
              <a:rPr lang="en-US" sz="7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Window cropping</a:t>
            </a:r>
            <a:endParaRPr lang="en-US" sz="1500" dirty="0"/>
          </a:p>
        </p:txBody>
      </p:sp>
      <p:sp>
        <p:nvSpPr>
          <p:cNvPr id="9" name="Text 5"/>
          <p:cNvSpPr/>
          <p:nvPr/>
        </p:nvSpPr>
        <p:spPr>
          <a:xfrm>
            <a:off x="576263" y="2571750"/>
            <a:ext cx="2338388" cy="4572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Defines the convex polygonal areas to be retained, such as rectangles.</a:t>
            </a:r>
            <a:endParaRPr lang="en-US" sz="1050" dirty="0"/>
          </a:p>
        </p:txBody>
      </p:sp>
      <p:sp>
        <p:nvSpPr>
          <p:cNvPr id="10" name="Text 6"/>
          <p:cNvSpPr/>
          <p:nvPr/>
        </p:nvSpPr>
        <p:spPr>
          <a:xfrm>
            <a:off x="576263" y="3067050"/>
            <a:ext cx="2338388" cy="2476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Used to define the valid range of polygons.</a:t>
            </a:r>
            <a:endParaRPr lang="en-US" sz="1050" dirty="0"/>
          </a:p>
        </p:txBody>
      </p:sp>
      <p:sp>
        <p:nvSpPr>
          <p:cNvPr id="11" name="Text 7"/>
          <p:cNvSpPr/>
          <p:nvPr/>
        </p:nvSpPr>
        <p:spPr>
          <a:xfrm>
            <a:off x="2300288" y="3524250"/>
            <a:ext cx="990600" cy="323850"/>
          </a:xfrm>
          <a:prstGeom prst="rect">
            <a:avLst/>
          </a:prstGeom>
          <a:noFill/>
        </p:spPr>
        <p:txBody>
          <a:bodyPr vert="horz" wrap="square" lIns="0" tIns="0" rIns="0" bIns="0" rtlCol="0" anchor="ctr"/>
          <a:lstStyle/>
          <a:p>
            <a:pPr marL="0" indent="0">
              <a:lnSpc>
                <a:spcPts val="2250"/>
              </a:lnSpc>
              <a:buNone/>
            </a:pPr>
            <a:r>
              <a:rPr lang="en-US" sz="750"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Polygon composition</a:t>
            </a:r>
            <a:endParaRPr lang="en-US" sz="1500" dirty="0"/>
          </a:p>
        </p:txBody>
      </p:sp>
      <p:sp>
        <p:nvSpPr>
          <p:cNvPr id="12" name="Text 8"/>
          <p:cNvSpPr/>
          <p:nvPr/>
        </p:nvSpPr>
        <p:spPr>
          <a:xfrm>
            <a:off x="576263" y="4086225"/>
            <a:ext cx="2338388" cy="2476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Its made up of a series of connected line segments.</a:t>
            </a:r>
            <a:endParaRPr lang="en-US" sz="1050" dirty="0"/>
          </a:p>
        </p:txBody>
      </p:sp>
      <p:sp>
        <p:nvSpPr>
          <p:cNvPr id="13" name="Text 9"/>
          <p:cNvSpPr/>
          <p:nvPr/>
        </p:nvSpPr>
        <p:spPr>
          <a:xfrm>
            <a:off x="576263" y="4371975"/>
            <a:ext cx="2338388" cy="2476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It needs to be cropped to fit the constraints of the cropping window.</a:t>
            </a:r>
            <a:endParaRPr lang="en-US" sz="1050" dirty="0"/>
          </a:p>
        </p:txBody>
      </p:sp>
      <p:sp>
        <p:nvSpPr>
          <p:cNvPr id="14" name="Text 10"/>
          <p:cNvSpPr/>
          <p:nvPr/>
        </p:nvSpPr>
        <p:spPr>
          <a:xfrm>
            <a:off x="2366963" y="4829175"/>
            <a:ext cx="923925" cy="323850"/>
          </a:xfrm>
          <a:prstGeom prst="rect">
            <a:avLst/>
          </a:prstGeom>
          <a:noFill/>
        </p:spPr>
        <p:txBody>
          <a:bodyPr vert="horz" wrap="square" lIns="0" tIns="0" rIns="0" bIns="0" rtlCol="0" anchor="ctr"/>
          <a:lstStyle/>
          <a:p>
            <a:pPr marL="0" indent="0">
              <a:lnSpc>
                <a:spcPts val="2250"/>
              </a:lnSpc>
              <a:buNone/>
            </a:pPr>
            <a:r>
              <a:rPr lang="en-US" sz="750"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Cropping boundaries</a:t>
            </a:r>
            <a:endParaRPr lang="en-US" sz="1500" dirty="0"/>
          </a:p>
        </p:txBody>
      </p:sp>
      <p:sp>
        <p:nvSpPr>
          <p:cNvPr id="15" name="Text 11"/>
          <p:cNvSpPr/>
          <p:nvPr/>
        </p:nvSpPr>
        <p:spPr>
          <a:xfrm>
            <a:off x="576263" y="5391150"/>
            <a:ext cx="2338388" cy="2476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Is the edge of each window in the trim.</a:t>
            </a:r>
            <a:endParaRPr lang="en-US" sz="1050" dirty="0"/>
          </a:p>
        </p:txBody>
      </p:sp>
      <p:sp>
        <p:nvSpPr>
          <p:cNvPr id="16" name="Text 12"/>
          <p:cNvSpPr/>
          <p:nvPr/>
        </p:nvSpPr>
        <p:spPr>
          <a:xfrm>
            <a:off x="576263" y="5676900"/>
            <a:ext cx="2338388" cy="2476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Used to determine the positional relationship of polygon edges.</a:t>
            </a:r>
            <a:endParaRPr lang="en-US" sz="1050" dirty="0"/>
          </a:p>
        </p:txBody>
      </p:sp>
      <p:sp>
        <p:nvSpPr>
          <p:cNvPr id="17" name="Text 13"/>
          <p:cNvSpPr/>
          <p:nvPr/>
        </p:nvSpPr>
        <p:spPr>
          <a:xfrm>
            <a:off x="6234113" y="1590675"/>
            <a:ext cx="1181100" cy="323850"/>
          </a:xfrm>
          <a:prstGeom prst="rect">
            <a:avLst/>
          </a:prstGeom>
          <a:noFill/>
        </p:spPr>
        <p:txBody>
          <a:bodyPr vert="horz" wrap="square" lIns="0" tIns="0" rIns="0" bIns="0" rtlCol="0" anchor="ctr"/>
          <a:lstStyle/>
          <a:p>
            <a:pPr marL="0" indent="0">
              <a:lnSpc>
                <a:spcPts val="2250"/>
              </a:lnSpc>
              <a:buNone/>
            </a:pPr>
            <a:r>
              <a:rPr lang="en-US" sz="7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Polygon edge clipping</a:t>
            </a:r>
            <a:endParaRPr lang="en-US" sz="1500" dirty="0"/>
          </a:p>
        </p:txBody>
      </p:sp>
      <p:sp>
        <p:nvSpPr>
          <p:cNvPr id="18" name="Text 14"/>
          <p:cNvSpPr/>
          <p:nvPr/>
        </p:nvSpPr>
        <p:spPr>
          <a:xfrm>
            <a:off x="6229350" y="2152650"/>
            <a:ext cx="2338388"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a polygon edge crosses the clipping boundary, the intersection point needs to be calculated.</a:t>
            </a:r>
            <a:endParaRPr lang="en-US" sz="1050" dirty="0"/>
          </a:p>
        </p:txBody>
      </p:sp>
      <p:sp>
        <p:nvSpPr>
          <p:cNvPr id="19" name="Text 15"/>
          <p:cNvSpPr/>
          <p:nvPr/>
        </p:nvSpPr>
        <p:spPr>
          <a:xfrm>
            <a:off x="6229350" y="2647950"/>
            <a:ext cx="2338388"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To determine the shape of the polygon after trimming.</a:t>
            </a:r>
            <a:endParaRPr lang="en-US" sz="1050" dirty="0"/>
          </a:p>
        </p:txBody>
      </p:sp>
      <p:sp>
        <p:nvSpPr>
          <p:cNvPr id="20" name="Text 16"/>
          <p:cNvSpPr/>
          <p:nvPr/>
        </p:nvSpPr>
        <p:spPr>
          <a:xfrm>
            <a:off x="6234113" y="3105150"/>
            <a:ext cx="923925" cy="323850"/>
          </a:xfrm>
          <a:prstGeom prst="rect">
            <a:avLst/>
          </a:prstGeom>
          <a:noFill/>
        </p:spPr>
        <p:txBody>
          <a:bodyPr vert="horz" wrap="square" lIns="0" tIns="0" rIns="0" bIns="0" rtlCol="0" anchor="ctr"/>
          <a:lstStyle/>
          <a:p>
            <a:pPr marL="0" indent="0">
              <a:lnSpc>
                <a:spcPts val="2250"/>
              </a:lnSpc>
              <a:buNone/>
            </a:pPr>
            <a:r>
              <a:rPr lang="en-US" sz="750" b="1" dirty="0">
                <a:solidFill>
                  <a:srgbClr val="6644DF"/>
                </a:solidFill>
                <a:latin typeface="微软雅黑" panose="020B0503020204020204" pitchFamily="34" charset="-122"/>
                <a:ea typeface="微软雅黑" panose="020B0503020204020204" pitchFamily="34" charset="-122"/>
                <a:cs typeface="微软雅黑" panose="020B0503020204020204" pitchFamily="34" charset="-120"/>
              </a:rPr>
              <a:t>The editing process</a:t>
            </a:r>
            <a:endParaRPr lang="en-US" sz="1500" dirty="0"/>
          </a:p>
        </p:txBody>
      </p:sp>
      <p:sp>
        <p:nvSpPr>
          <p:cNvPr id="21" name="Text 17"/>
          <p:cNvSpPr/>
          <p:nvPr/>
        </p:nvSpPr>
        <p:spPr>
          <a:xfrm>
            <a:off x="6229350" y="3667125"/>
            <a:ext cx="2338388"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It is implemented by calculating the intersection of polygon edges with the clipping boundary.</a:t>
            </a:r>
            <a:endParaRPr lang="en-US" sz="1050" dirty="0"/>
          </a:p>
        </p:txBody>
      </p:sp>
      <p:sp>
        <p:nvSpPr>
          <p:cNvPr id="22" name="Text 18"/>
          <p:cNvSpPr/>
          <p:nvPr/>
        </p:nvSpPr>
        <p:spPr>
          <a:xfrm>
            <a:off x="6229350" y="4162425"/>
            <a:ext cx="2338388"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Ensure that the trimmed polygon remains valid geometric shape.</a:t>
            </a:r>
            <a:endParaRPr lang="en-US" sz="1050" dirty="0"/>
          </a:p>
        </p:txBody>
      </p:sp>
      <p:sp>
        <p:nvSpPr>
          <p:cNvPr id="23" name="Text 19"/>
          <p:cNvSpPr/>
          <p:nvPr/>
        </p:nvSpPr>
        <p:spPr>
          <a:xfrm>
            <a:off x="6234113" y="4829175"/>
            <a:ext cx="923925" cy="323850"/>
          </a:xfrm>
          <a:prstGeom prst="rect">
            <a:avLst/>
          </a:prstGeom>
          <a:noFill/>
        </p:spPr>
        <p:txBody>
          <a:bodyPr vert="horz" wrap="square" lIns="0" tIns="0" rIns="0" bIns="0" rtlCol="0" anchor="ctr"/>
          <a:lstStyle/>
          <a:p>
            <a:pPr marL="0" indent="0">
              <a:lnSpc>
                <a:spcPts val="2250"/>
              </a:lnSpc>
              <a:buNone/>
            </a:pPr>
            <a:r>
              <a:rPr lang="en-US" sz="750"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application area</a:t>
            </a:r>
            <a:endParaRPr lang="en-US" sz="1500" dirty="0"/>
          </a:p>
        </p:txBody>
      </p:sp>
      <p:sp>
        <p:nvSpPr>
          <p:cNvPr id="24" name="Text 20"/>
          <p:cNvSpPr/>
          <p:nvPr/>
        </p:nvSpPr>
        <p:spPr>
          <a:xfrm>
            <a:off x="6229350" y="5391150"/>
            <a:ext cx="2338388"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Extensively used in computer graphics and geographic information systems.</a:t>
            </a:r>
            <a:endParaRPr lang="en-US" sz="1050" dirty="0"/>
          </a:p>
        </p:txBody>
      </p:sp>
      <p:sp>
        <p:nvSpPr>
          <p:cNvPr id="25" name="Text 21"/>
          <p:cNvSpPr/>
          <p:nvPr/>
        </p:nvSpPr>
        <p:spPr>
          <a:xfrm>
            <a:off x="6229350" y="5886450"/>
            <a:ext cx="2338388"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It helps to improve the efficiency of graphics display and data processing accuracy.</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Core principles</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22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Definition of clipping window and polygon</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381000" y="1428750"/>
            <a:ext cx="8382000" cy="3057525"/>
          </a:xfrm>
          <a:prstGeom prst="rect">
            <a:avLst/>
          </a:prstGeom>
        </p:spPr>
      </p:pic>
      <p:sp>
        <p:nvSpPr>
          <p:cNvPr id="8" name="Text 3"/>
          <p:cNvSpPr/>
          <p:nvPr/>
        </p:nvSpPr>
        <p:spPr>
          <a:xfrm>
            <a:off x="828675" y="1571625"/>
            <a:ext cx="1643063" cy="361950"/>
          </a:xfrm>
          <a:prstGeom prst="rect">
            <a:avLst/>
          </a:prstGeom>
          <a:noFill/>
        </p:spPr>
        <p:txBody>
          <a:bodyPr vert="horz" wrap="square" lIns="0" tIns="0" rIns="0" bIns="0" rtlCol="0" anchor="ctr"/>
          <a:lstStyle/>
          <a:p>
            <a:pPr marL="0" indent="0" algn="ctr">
              <a:lnSpc>
                <a:spcPts val="2550"/>
              </a:lnSpc>
              <a:buNone/>
            </a:pPr>
            <a:r>
              <a:rPr lang="en-US" sz="935"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875" dirty="0"/>
          </a:p>
        </p:txBody>
      </p:sp>
      <p:sp>
        <p:nvSpPr>
          <p:cNvPr id="9" name="Text 4"/>
          <p:cNvSpPr/>
          <p:nvPr/>
        </p:nvSpPr>
        <p:spPr>
          <a:xfrm>
            <a:off x="771525" y="2114550"/>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Define the cropping window</a:t>
            </a:r>
            <a:endParaRPr lang="en-US" sz="1200" dirty="0"/>
          </a:p>
        </p:txBody>
      </p:sp>
      <p:sp>
        <p:nvSpPr>
          <p:cNvPr id="10" name="Text 5"/>
          <p:cNvSpPr/>
          <p:nvPr/>
        </p:nvSpPr>
        <p:spPr>
          <a:xfrm>
            <a:off x="771525" y="2405063"/>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cropping window is usually rectangular and defines the reserved area.</a:t>
            </a:r>
            <a:endParaRPr lang="en-US" sz="1050" dirty="0"/>
          </a:p>
        </p:txBody>
      </p:sp>
      <p:sp>
        <p:nvSpPr>
          <p:cNvPr id="11" name="Text 6"/>
          <p:cNvSpPr/>
          <p:nvPr/>
        </p:nvSpPr>
        <p:spPr>
          <a:xfrm>
            <a:off x="2795588" y="1571625"/>
            <a:ext cx="1643063" cy="361950"/>
          </a:xfrm>
          <a:prstGeom prst="rect">
            <a:avLst/>
          </a:prstGeom>
          <a:noFill/>
        </p:spPr>
        <p:txBody>
          <a:bodyPr vert="horz" wrap="square" lIns="0" tIns="0" rIns="0" bIns="0" rtlCol="0" anchor="ctr"/>
          <a:lstStyle/>
          <a:p>
            <a:pPr marL="0" indent="0" algn="ctr">
              <a:lnSpc>
                <a:spcPts val="2550"/>
              </a:lnSpc>
              <a:buNone/>
            </a:pPr>
            <a:r>
              <a:rPr lang="en-US" sz="935"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875" dirty="0"/>
          </a:p>
        </p:txBody>
      </p:sp>
      <p:sp>
        <p:nvSpPr>
          <p:cNvPr id="12" name="Text 7"/>
          <p:cNvSpPr/>
          <p:nvPr/>
        </p:nvSpPr>
        <p:spPr>
          <a:xfrm>
            <a:off x="2738438" y="2114550"/>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Window shape characteristics</a:t>
            </a:r>
            <a:endParaRPr lang="en-US" sz="1200" dirty="0"/>
          </a:p>
        </p:txBody>
      </p:sp>
      <p:sp>
        <p:nvSpPr>
          <p:cNvPr id="13" name="Text 8"/>
          <p:cNvSpPr/>
          <p:nvPr/>
        </p:nvSpPr>
        <p:spPr>
          <a:xfrm>
            <a:off x="2738438" y="2405063"/>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window is defined as a convex polygon to ensure that the algorithm is effective.</a:t>
            </a:r>
            <a:endParaRPr lang="en-US" sz="1050" dirty="0"/>
          </a:p>
        </p:txBody>
      </p:sp>
      <p:sp>
        <p:nvSpPr>
          <p:cNvPr id="14" name="Text 9"/>
          <p:cNvSpPr/>
          <p:nvPr/>
        </p:nvSpPr>
        <p:spPr>
          <a:xfrm>
            <a:off x="4762500" y="1571625"/>
            <a:ext cx="1643063" cy="361950"/>
          </a:xfrm>
          <a:prstGeom prst="rect">
            <a:avLst/>
          </a:prstGeom>
          <a:noFill/>
        </p:spPr>
        <p:txBody>
          <a:bodyPr vert="horz" wrap="square" lIns="0" tIns="0" rIns="0" bIns="0" rtlCol="0" anchor="ctr"/>
          <a:lstStyle/>
          <a:p>
            <a:pPr marL="0" indent="0" algn="ctr">
              <a:lnSpc>
                <a:spcPts val="2550"/>
              </a:lnSpc>
              <a:buNone/>
            </a:pPr>
            <a:r>
              <a:rPr lang="en-US" sz="935"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875" dirty="0"/>
          </a:p>
        </p:txBody>
      </p:sp>
      <p:sp>
        <p:nvSpPr>
          <p:cNvPr id="15" name="Text 10"/>
          <p:cNvSpPr/>
          <p:nvPr/>
        </p:nvSpPr>
        <p:spPr>
          <a:xfrm>
            <a:off x="4705350" y="2114550"/>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Polygon composition</a:t>
            </a:r>
            <a:endParaRPr lang="en-US" sz="1200" dirty="0"/>
          </a:p>
        </p:txBody>
      </p:sp>
      <p:sp>
        <p:nvSpPr>
          <p:cNvPr id="16" name="Text 11"/>
          <p:cNvSpPr/>
          <p:nvPr/>
        </p:nvSpPr>
        <p:spPr>
          <a:xfrm>
            <a:off x="4705350" y="2405063"/>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 polygon is formed by a series of vertices that need to be clipped.</a:t>
            </a:r>
            <a:endParaRPr lang="en-US" sz="1050" dirty="0"/>
          </a:p>
        </p:txBody>
      </p:sp>
      <p:sp>
        <p:nvSpPr>
          <p:cNvPr id="17" name="Text 12"/>
          <p:cNvSpPr/>
          <p:nvPr/>
        </p:nvSpPr>
        <p:spPr>
          <a:xfrm>
            <a:off x="6729413" y="1571625"/>
            <a:ext cx="1643063" cy="361950"/>
          </a:xfrm>
          <a:prstGeom prst="rect">
            <a:avLst/>
          </a:prstGeom>
          <a:noFill/>
        </p:spPr>
        <p:txBody>
          <a:bodyPr vert="horz" wrap="square" lIns="0" tIns="0" rIns="0" bIns="0" rtlCol="0" anchor="ctr"/>
          <a:lstStyle/>
          <a:p>
            <a:pPr marL="0" indent="0" algn="ctr">
              <a:lnSpc>
                <a:spcPts val="2550"/>
              </a:lnSpc>
              <a:buNone/>
            </a:pPr>
            <a:r>
              <a:rPr lang="en-US" sz="935"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875" dirty="0"/>
          </a:p>
        </p:txBody>
      </p:sp>
      <p:sp>
        <p:nvSpPr>
          <p:cNvPr id="18" name="Text 13"/>
          <p:cNvSpPr/>
          <p:nvPr/>
        </p:nvSpPr>
        <p:spPr>
          <a:xfrm>
            <a:off x="6672263" y="2114550"/>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importance of convexity</a:t>
            </a:r>
            <a:endParaRPr lang="en-US" sz="1200" dirty="0"/>
          </a:p>
        </p:txBody>
      </p:sp>
      <p:sp>
        <p:nvSpPr>
          <p:cNvPr id="19" name="Text 14"/>
          <p:cNvSpPr/>
          <p:nvPr/>
        </p:nvSpPr>
        <p:spPr>
          <a:xfrm>
            <a:off x="6672263" y="2405063"/>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Convexity ensures the simplicity and effectiveness of the algorithm.</a:t>
            </a:r>
            <a:endParaRPr lang="en-US" sz="1050" dirty="0"/>
          </a:p>
        </p:txBody>
      </p:sp>
      <p:sp>
        <p:nvSpPr>
          <p:cNvPr id="20" name="Text 15"/>
          <p:cNvSpPr/>
          <p:nvPr/>
        </p:nvSpPr>
        <p:spPr>
          <a:xfrm>
            <a:off x="828675" y="3157538"/>
            <a:ext cx="1643063" cy="361950"/>
          </a:xfrm>
          <a:prstGeom prst="rect">
            <a:avLst/>
          </a:prstGeom>
          <a:noFill/>
        </p:spPr>
        <p:txBody>
          <a:bodyPr vert="horz" wrap="square" lIns="0" tIns="0" rIns="0" bIns="0" rtlCol="0" anchor="ctr"/>
          <a:lstStyle/>
          <a:p>
            <a:pPr marL="0" indent="0" algn="ctr">
              <a:lnSpc>
                <a:spcPts val="2550"/>
              </a:lnSpc>
              <a:buNone/>
            </a:pPr>
            <a:r>
              <a:rPr lang="en-US" sz="935"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875" dirty="0"/>
          </a:p>
        </p:txBody>
      </p:sp>
      <p:sp>
        <p:nvSpPr>
          <p:cNvPr id="21" name="Text 16"/>
          <p:cNvSpPr/>
          <p:nvPr/>
        </p:nvSpPr>
        <p:spPr>
          <a:xfrm>
            <a:off x="771525" y="3700463"/>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Window border role</a:t>
            </a:r>
            <a:endParaRPr lang="en-US" sz="1200" dirty="0"/>
          </a:p>
        </p:txBody>
      </p:sp>
      <p:sp>
        <p:nvSpPr>
          <p:cNvPr id="22" name="Text 17"/>
          <p:cNvSpPr/>
          <p:nvPr/>
        </p:nvSpPr>
        <p:spPr>
          <a:xfrm>
            <a:off x="771525" y="3990975"/>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Clear window boundaries help guide cropping operations.</a:t>
            </a:r>
            <a:endParaRPr lang="en-US" sz="1050" dirty="0"/>
          </a:p>
        </p:txBody>
      </p:sp>
      <p:sp>
        <p:nvSpPr>
          <p:cNvPr id="23" name="Text 18"/>
          <p:cNvSpPr/>
          <p:nvPr/>
        </p:nvSpPr>
        <p:spPr>
          <a:xfrm>
            <a:off x="2795588" y="3157538"/>
            <a:ext cx="1643063" cy="361950"/>
          </a:xfrm>
          <a:prstGeom prst="rect">
            <a:avLst/>
          </a:prstGeom>
          <a:noFill/>
        </p:spPr>
        <p:txBody>
          <a:bodyPr vert="horz" wrap="square" lIns="0" tIns="0" rIns="0" bIns="0" rtlCol="0" anchor="ctr"/>
          <a:lstStyle/>
          <a:p>
            <a:pPr marL="0" indent="0" algn="ctr">
              <a:lnSpc>
                <a:spcPts val="2550"/>
              </a:lnSpc>
              <a:buNone/>
            </a:pPr>
            <a:r>
              <a:rPr lang="en-US" sz="935" b="1" dirty="0">
                <a:solidFill>
                  <a:srgbClr val="6644DF"/>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875" dirty="0"/>
          </a:p>
        </p:txBody>
      </p:sp>
      <p:sp>
        <p:nvSpPr>
          <p:cNvPr id="24" name="Text 19"/>
          <p:cNvSpPr/>
          <p:nvPr/>
        </p:nvSpPr>
        <p:spPr>
          <a:xfrm>
            <a:off x="2738438" y="3700463"/>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Object features to crop</a:t>
            </a:r>
            <a:endParaRPr lang="en-US" sz="1200" dirty="0"/>
          </a:p>
        </p:txBody>
      </p:sp>
      <p:sp>
        <p:nvSpPr>
          <p:cNvPr id="25" name="Text 20"/>
          <p:cNvSpPr/>
          <p:nvPr/>
        </p:nvSpPr>
        <p:spPr>
          <a:xfrm>
            <a:off x="2738438" y="3990975"/>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As a cropping object, polygon has clear geometric features.</a:t>
            </a:r>
            <a:endParaRPr lang="en-US" sz="1050" dirty="0"/>
          </a:p>
        </p:txBody>
      </p:sp>
      <p:sp>
        <p:nvSpPr>
          <p:cNvPr id="26" name="Text 21"/>
          <p:cNvSpPr/>
          <p:nvPr/>
        </p:nvSpPr>
        <p:spPr>
          <a:xfrm>
            <a:off x="4762500" y="3157538"/>
            <a:ext cx="1643063" cy="361950"/>
          </a:xfrm>
          <a:prstGeom prst="rect">
            <a:avLst/>
          </a:prstGeom>
          <a:noFill/>
        </p:spPr>
        <p:txBody>
          <a:bodyPr vert="horz" wrap="square" lIns="0" tIns="0" rIns="0" bIns="0" rtlCol="0" anchor="ctr"/>
          <a:lstStyle/>
          <a:p>
            <a:pPr marL="0" indent="0" algn="ctr">
              <a:lnSpc>
                <a:spcPts val="2550"/>
              </a:lnSpc>
              <a:buNone/>
            </a:pPr>
            <a:r>
              <a:rPr lang="en-US" sz="935"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07</a:t>
            </a:r>
            <a:endParaRPr lang="en-US" sz="1875" dirty="0"/>
          </a:p>
        </p:txBody>
      </p:sp>
      <p:sp>
        <p:nvSpPr>
          <p:cNvPr id="27" name="Text 22"/>
          <p:cNvSpPr/>
          <p:nvPr/>
        </p:nvSpPr>
        <p:spPr>
          <a:xfrm>
            <a:off x="4705350" y="3700463"/>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Algorithm application conditions</a:t>
            </a:r>
            <a:endParaRPr lang="en-US" sz="1200" dirty="0"/>
          </a:p>
        </p:txBody>
      </p:sp>
      <p:sp>
        <p:nvSpPr>
          <p:cNvPr id="28" name="Text 23"/>
          <p:cNvSpPr/>
          <p:nvPr/>
        </p:nvSpPr>
        <p:spPr>
          <a:xfrm>
            <a:off x="4705350" y="3990975"/>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clipping algorithm is suitable for convex polygons to ensure simple operation.</a:t>
            </a:r>
            <a:endParaRPr lang="en-US" sz="1050" dirty="0"/>
          </a:p>
        </p:txBody>
      </p:sp>
      <p:sp>
        <p:nvSpPr>
          <p:cNvPr id="29" name="Text 24"/>
          <p:cNvSpPr/>
          <p:nvPr/>
        </p:nvSpPr>
        <p:spPr>
          <a:xfrm>
            <a:off x="6729413" y="3157538"/>
            <a:ext cx="1643063" cy="361950"/>
          </a:xfrm>
          <a:prstGeom prst="rect">
            <a:avLst/>
          </a:prstGeom>
          <a:noFill/>
        </p:spPr>
        <p:txBody>
          <a:bodyPr vert="horz" wrap="square" lIns="0" tIns="0" rIns="0" bIns="0" rtlCol="0" anchor="ctr"/>
          <a:lstStyle/>
          <a:p>
            <a:pPr marL="0" indent="0" algn="ctr">
              <a:lnSpc>
                <a:spcPts val="2550"/>
              </a:lnSpc>
              <a:buNone/>
            </a:pPr>
            <a:r>
              <a:rPr lang="en-US" sz="935"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08</a:t>
            </a:r>
            <a:endParaRPr lang="en-US" sz="1875" dirty="0"/>
          </a:p>
        </p:txBody>
      </p:sp>
      <p:sp>
        <p:nvSpPr>
          <p:cNvPr id="30" name="Text 25"/>
          <p:cNvSpPr/>
          <p:nvPr/>
        </p:nvSpPr>
        <p:spPr>
          <a:xfrm>
            <a:off x="6672263" y="3700463"/>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Reserve boundaries defined</a:t>
            </a:r>
            <a:endParaRPr lang="en-US" sz="1200" dirty="0"/>
          </a:p>
        </p:txBody>
      </p:sp>
      <p:sp>
        <p:nvSpPr>
          <p:cNvPr id="31" name="Text 26"/>
          <p:cNvSpPr/>
          <p:nvPr/>
        </p:nvSpPr>
        <p:spPr>
          <a:xfrm>
            <a:off x="6672263" y="3990975"/>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Through the cropping window, the retained part of the image is clearly defined.</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The selection and processing of the cropping boundary</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t="20395" b="20395"/>
          <a:stretch>
            <a:fillRect/>
          </a:stretch>
        </p:blipFill>
        <p:spPr>
          <a:xfrm>
            <a:off x="571500" y="2000250"/>
            <a:ext cx="2413000" cy="1428750"/>
          </a:xfrm>
          <a:prstGeom prst="rect">
            <a:avLst/>
          </a:prstGeom>
        </p:spPr>
      </p:pic>
      <p:sp>
        <p:nvSpPr>
          <p:cNvPr id="8" name="Text 3"/>
          <p:cNvSpPr/>
          <p:nvPr/>
        </p:nvSpPr>
        <p:spPr>
          <a:xfrm>
            <a:off x="571500" y="3619500"/>
            <a:ext cx="24130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Window definition</a:t>
            </a:r>
            <a:endParaRPr lang="en-US" sz="1200" dirty="0"/>
          </a:p>
        </p:txBody>
      </p:sp>
      <p:sp>
        <p:nvSpPr>
          <p:cNvPr id="9" name="Text 4"/>
          <p:cNvSpPr/>
          <p:nvPr/>
        </p:nvSpPr>
        <p:spPr>
          <a:xfrm>
            <a:off x="571500" y="3867150"/>
            <a:ext cx="2413000" cy="419100"/>
          </a:xfrm>
          <a:prstGeom prst="rect">
            <a:avLst/>
          </a:prstGeom>
          <a:noFill/>
        </p:spPr>
        <p:txBody>
          <a:bodyPr vert="horz" wrap="square" lIns="0" tIns="0" rIns="0" bIns="0" rtlCol="0" anchor="ctr"/>
          <a:lstStyle/>
          <a:p>
            <a:pPr marL="0" indent="0" algn="ctr">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First, the cropping window is defined as a convex polygon, usually a rectangle, to define the retained area.</a:t>
            </a:r>
            <a:endParaRPr lang="en-US" sz="1050" dirty="0"/>
          </a:p>
        </p:txBody>
      </p:sp>
      <p:pic>
        <p:nvPicPr>
          <p:cNvPr id="10" name="Image 3" descr="preencoded.png"/>
          <p:cNvPicPr>
            <a:picLocks noChangeAspect="1"/>
          </p:cNvPicPr>
          <p:nvPr/>
        </p:nvPicPr>
        <p:blipFill>
          <a:blip r:embed="rId4"/>
          <a:srcRect t="20395" b="20395"/>
          <a:stretch>
            <a:fillRect/>
          </a:stretch>
        </p:blipFill>
        <p:spPr>
          <a:xfrm>
            <a:off x="3365500" y="2000250"/>
            <a:ext cx="2413000" cy="1428750"/>
          </a:xfrm>
          <a:prstGeom prst="rect">
            <a:avLst/>
          </a:prstGeom>
        </p:spPr>
      </p:pic>
      <p:sp>
        <p:nvSpPr>
          <p:cNvPr id="11" name="Text 5"/>
          <p:cNvSpPr/>
          <p:nvPr/>
        </p:nvSpPr>
        <p:spPr>
          <a:xfrm>
            <a:off x="3365500" y="3619500"/>
            <a:ext cx="24130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Border processing</a:t>
            </a:r>
            <a:endParaRPr lang="en-US" sz="1200" dirty="0"/>
          </a:p>
        </p:txBody>
      </p:sp>
      <p:sp>
        <p:nvSpPr>
          <p:cNvPr id="12" name="Text 6"/>
          <p:cNvSpPr/>
          <p:nvPr/>
        </p:nvSpPr>
        <p:spPr>
          <a:xfrm>
            <a:off x="3365500" y="3867150"/>
            <a:ext cx="2413000" cy="419100"/>
          </a:xfrm>
          <a:prstGeom prst="rect">
            <a:avLst/>
          </a:prstGeom>
          <a:noFill/>
        </p:spPr>
        <p:txBody>
          <a:bodyPr vert="horz" wrap="square" lIns="0" tIns="0" rIns="0" bIns="0" rtlCol="0" anchor="ctr"/>
          <a:lstStyle/>
          <a:p>
            <a:pPr marL="0" indent="0" algn="ctr">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Trim the polygon from top to bottom, right to left in clockwise and counterclockwise order.</a:t>
            </a:r>
            <a:endParaRPr lang="en-US" sz="1050" dirty="0"/>
          </a:p>
        </p:txBody>
      </p:sp>
      <p:pic>
        <p:nvPicPr>
          <p:cNvPr id="13" name="Image 4" descr="preencoded.png"/>
          <p:cNvPicPr>
            <a:picLocks noChangeAspect="1"/>
          </p:cNvPicPr>
          <p:nvPr/>
        </p:nvPicPr>
        <p:blipFill>
          <a:blip r:embed="rId5"/>
          <a:srcRect t="20395" b="20395"/>
          <a:stretch>
            <a:fillRect/>
          </a:stretch>
        </p:blipFill>
        <p:spPr>
          <a:xfrm>
            <a:off x="6159500" y="2000250"/>
            <a:ext cx="2413000" cy="1428750"/>
          </a:xfrm>
          <a:prstGeom prst="rect">
            <a:avLst/>
          </a:prstGeom>
        </p:spPr>
      </p:pic>
      <p:sp>
        <p:nvSpPr>
          <p:cNvPr id="14" name="Text 7"/>
          <p:cNvSpPr/>
          <p:nvPr/>
        </p:nvSpPr>
        <p:spPr>
          <a:xfrm>
            <a:off x="6159500" y="3619500"/>
            <a:ext cx="24130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Iterative cropping strategy</a:t>
            </a:r>
            <a:endParaRPr lang="en-US" sz="1200" dirty="0"/>
          </a:p>
        </p:txBody>
      </p:sp>
      <p:sp>
        <p:nvSpPr>
          <p:cNvPr id="15" name="Text 8"/>
          <p:cNvSpPr/>
          <p:nvPr/>
        </p:nvSpPr>
        <p:spPr>
          <a:xfrm>
            <a:off x="6159500" y="3867150"/>
            <a:ext cx="2413000" cy="419100"/>
          </a:xfrm>
          <a:prstGeom prst="rect">
            <a:avLst/>
          </a:prstGeom>
          <a:noFill/>
        </p:spPr>
        <p:txBody>
          <a:bodyPr vert="horz" wrap="square" lIns="0" tIns="0" rIns="0" bIns="0" rtlCol="0" anchor="ctr"/>
          <a:lstStyle/>
          <a:p>
            <a:pPr marL="0" indent="0" algn="ctr">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Update the vertices of the polygon on each side after trimming until all boundaries are processed.</a:t>
            </a:r>
            <a:endParaRPr lang="en-US" sz="1050" dirty="0"/>
          </a:p>
        </p:txBody>
      </p:sp>
    </p:spTree>
  </p:cSld>
  <p:clrMapOvr>
    <a:masterClrMapping/>
  </p:clrMapOvr>
</p:sld>
</file>

<file path=ppt/tags/tag1.xml><?xml version="1.0" encoding="utf-8"?>
<p:tagLst xmlns:p="http://schemas.openxmlformats.org/presentationml/2006/main">
  <p:tag name="KSO_WM_DIAGRAM_VIRTUALLY_FRAME" val="{&quot;height&quot;:444,&quot;left&quot;:31.5,&quot;top&quot;:91.5,&quot;width&quot;:323.25}"/>
</p:tagLst>
</file>

<file path=ppt/tags/tag10.xml><?xml version="1.0" encoding="utf-8"?>
<p:tagLst xmlns:p="http://schemas.openxmlformats.org/presentationml/2006/main">
  <p:tag name="KSO_WM_DIAGRAM_VIRTUALLY_FRAME" val="{&quot;height&quot;:444,&quot;left&quot;:31.5,&quot;top&quot;:91.5,&quot;width&quot;:323.25}"/>
</p:tagLst>
</file>

<file path=ppt/tags/tag11.xml><?xml version="1.0" encoding="utf-8"?>
<p:tagLst xmlns:p="http://schemas.openxmlformats.org/presentationml/2006/main">
  <p:tag name="KSO_WM_DIAGRAM_VIRTUALLY_FRAME" val="{&quot;height&quot;:444,&quot;left&quot;:31.5,&quot;top&quot;:91.5,&quot;width&quot;:323.25}"/>
</p:tagLst>
</file>

<file path=ppt/tags/tag12.xml><?xml version="1.0" encoding="utf-8"?>
<p:tagLst xmlns:p="http://schemas.openxmlformats.org/presentationml/2006/main">
  <p:tag name="KSO_WM_DIAGRAM_VIRTUALLY_FRAME" val="{&quot;height&quot;:444,&quot;left&quot;:31.5,&quot;top&quot;:91.5,&quot;width&quot;:323.25}"/>
</p:tagLst>
</file>

<file path=ppt/tags/tag13.xml><?xml version="1.0" encoding="utf-8"?>
<p:tagLst xmlns:p="http://schemas.openxmlformats.org/presentationml/2006/main">
  <p:tag name="KSO_WM_DIAGRAM_VIRTUALLY_FRAME" val="{&quot;height&quot;:444,&quot;left&quot;:31.5,&quot;top&quot;:91.5,&quot;width&quot;:323.25}"/>
</p:tagLst>
</file>

<file path=ppt/tags/tag14.xml><?xml version="1.0" encoding="utf-8"?>
<p:tagLst xmlns:p="http://schemas.openxmlformats.org/presentationml/2006/main">
  <p:tag name="KSO_WM_DIAGRAM_VIRTUALLY_FRAME" val="{&quot;height&quot;:444,&quot;left&quot;:31.5,&quot;top&quot;:91.5,&quot;width&quot;:323.25}"/>
</p:tagLst>
</file>

<file path=ppt/tags/tag15.xml><?xml version="1.0" encoding="utf-8"?>
<p:tagLst xmlns:p="http://schemas.openxmlformats.org/presentationml/2006/main">
  <p:tag name="KSO_WM_DIAGRAM_VIRTUALLY_FRAME" val="{&quot;height&quot;:444,&quot;left&quot;:31.5,&quot;top&quot;:91.5,&quot;width&quot;:323.25}"/>
</p:tagLst>
</file>

<file path=ppt/tags/tag16.xml><?xml version="1.0" encoding="utf-8"?>
<p:tagLst xmlns:p="http://schemas.openxmlformats.org/presentationml/2006/main">
  <p:tag name="KSO_WM_DIAGRAM_VIRTUALLY_FRAME" val="{&quot;height&quot;:444,&quot;left&quot;:31.5,&quot;top&quot;:91.5,&quot;width&quot;:323.25}"/>
</p:tagLst>
</file>

<file path=ppt/tags/tag17.xml><?xml version="1.0" encoding="utf-8"?>
<p:tagLst xmlns:p="http://schemas.openxmlformats.org/presentationml/2006/main">
  <p:tag name="KSO_WM_DIAGRAM_VIRTUALLY_FRAME" val="{&quot;height&quot;:444,&quot;left&quot;:31.5,&quot;top&quot;:91.5,&quot;width&quot;:323.25}"/>
</p:tagLst>
</file>

<file path=ppt/tags/tag18.xml><?xml version="1.0" encoding="utf-8"?>
<p:tagLst xmlns:p="http://schemas.openxmlformats.org/presentationml/2006/main">
  <p:tag name="KSO_WM_DIAGRAM_VIRTUALLY_FRAME" val="{&quot;height&quot;:444,&quot;left&quot;:31.5,&quot;top&quot;:91.5,&quot;width&quot;:323.25}"/>
</p:tagLst>
</file>

<file path=ppt/tags/tag19.xml><?xml version="1.0" encoding="utf-8"?>
<p:tagLst xmlns:p="http://schemas.openxmlformats.org/presentationml/2006/main">
  <p:tag name="KSO_WM_DIAGRAM_VIRTUALLY_FRAME" val="{&quot;height&quot;:444,&quot;left&quot;:31.5,&quot;top&quot;:91.5,&quot;width&quot;:323.25}"/>
</p:tagLst>
</file>

<file path=ppt/tags/tag2.xml><?xml version="1.0" encoding="utf-8"?>
<p:tagLst xmlns:p="http://schemas.openxmlformats.org/presentationml/2006/main">
  <p:tag name="KSO_WM_DIAGRAM_VIRTUALLY_FRAME" val="{&quot;height&quot;:444,&quot;left&quot;:31.5,&quot;top&quot;:91.5,&quot;width&quot;:323.25}"/>
</p:tagLst>
</file>

<file path=ppt/tags/tag20.xml><?xml version="1.0" encoding="utf-8"?>
<p:tagLst xmlns:p="http://schemas.openxmlformats.org/presentationml/2006/main">
  <p:tag name="KSO_WM_DIAGRAM_VIRTUALLY_FRAME" val="{&quot;height&quot;:444,&quot;left&quot;:31.5,&quot;top&quot;:91.5,&quot;width&quot;:323.25}"/>
</p:tagLst>
</file>

<file path=ppt/tags/tag3.xml><?xml version="1.0" encoding="utf-8"?>
<p:tagLst xmlns:p="http://schemas.openxmlformats.org/presentationml/2006/main">
  <p:tag name="KSO_WM_DIAGRAM_VIRTUALLY_FRAME" val="{&quot;height&quot;:444,&quot;left&quot;:31.5,&quot;top&quot;:91.5,&quot;width&quot;:323.25}"/>
</p:tagLst>
</file>

<file path=ppt/tags/tag4.xml><?xml version="1.0" encoding="utf-8"?>
<p:tagLst xmlns:p="http://schemas.openxmlformats.org/presentationml/2006/main">
  <p:tag name="KSO_WM_DIAGRAM_VIRTUALLY_FRAME" val="{&quot;height&quot;:444,&quot;left&quot;:31.5,&quot;top&quot;:91.5,&quot;width&quot;:323.25}"/>
</p:tagLst>
</file>

<file path=ppt/tags/tag5.xml><?xml version="1.0" encoding="utf-8"?>
<p:tagLst xmlns:p="http://schemas.openxmlformats.org/presentationml/2006/main">
  <p:tag name="KSO_WM_DIAGRAM_VIRTUALLY_FRAME" val="{&quot;height&quot;:444,&quot;left&quot;:31.5,&quot;top&quot;:91.5,&quot;width&quot;:323.25}"/>
</p:tagLst>
</file>

<file path=ppt/tags/tag6.xml><?xml version="1.0" encoding="utf-8"?>
<p:tagLst xmlns:p="http://schemas.openxmlformats.org/presentationml/2006/main">
  <p:tag name="KSO_WM_DIAGRAM_VIRTUALLY_FRAME" val="{&quot;height&quot;:444,&quot;left&quot;:31.5,&quot;top&quot;:91.5,&quot;width&quot;:323.25}"/>
</p:tagLst>
</file>

<file path=ppt/tags/tag7.xml><?xml version="1.0" encoding="utf-8"?>
<p:tagLst xmlns:p="http://schemas.openxmlformats.org/presentationml/2006/main">
  <p:tag name="KSO_WM_DIAGRAM_VIRTUALLY_FRAME" val="{&quot;height&quot;:444,&quot;left&quot;:31.5,&quot;top&quot;:91.5,&quot;width&quot;:323.25}"/>
</p:tagLst>
</file>

<file path=ppt/tags/tag8.xml><?xml version="1.0" encoding="utf-8"?>
<p:tagLst xmlns:p="http://schemas.openxmlformats.org/presentationml/2006/main">
  <p:tag name="KSO_WM_DIAGRAM_VIRTUALLY_FRAME" val="{&quot;height&quot;:444,&quot;left&quot;:31.5,&quot;top&quot;:91.5,&quot;width&quot;:323.25}"/>
</p:tagLst>
</file>

<file path=ppt/tags/tag9.xml><?xml version="1.0" encoding="utf-8"?>
<p:tagLst xmlns:p="http://schemas.openxmlformats.org/presentationml/2006/main">
  <p:tag name="KSO_WM_DIAGRAM_VIRTUALLY_FRAME" val="{&quot;height&quot;:444,&quot;left&quot;:31.5,&quot;top&quot;:91.5,&quot;width&quot;:323.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12554</Words>
  <Application>WPS 演示</Application>
  <PresentationFormat>On-screen Show (16:9)</PresentationFormat>
  <Paragraphs>428</Paragraphs>
  <Slides>25</Slides>
  <Notes>23</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25</vt:i4>
      </vt:variant>
    </vt:vector>
  </HeadingPairs>
  <TitlesOfParts>
    <vt:vector size="35" baseType="lpstr">
      <vt:lpstr>Arial</vt:lpstr>
      <vt:lpstr>宋体</vt:lpstr>
      <vt:lpstr>Wingdings</vt:lpstr>
      <vt:lpstr>微软雅黑</vt:lpstr>
      <vt:lpstr>微软雅黑</vt:lpstr>
      <vt:lpstr>Calibri</vt:lpstr>
      <vt:lpstr>Arial Unicode MS</vt:lpstr>
      <vt:lpstr>等线</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钱钱</cp:lastModifiedBy>
  <cp:revision>3</cp:revision>
  <dcterms:created xsi:type="dcterms:W3CDTF">2025-08-28T22:18:00Z</dcterms:created>
  <dcterms:modified xsi:type="dcterms:W3CDTF">2025-08-29T00:46:41Z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C226F77945FA4F688E3FDD8DB0B32F82_12</vt:lpwstr>
  </property>
  <property fmtid="{D5CDD505-2E9C-101B-9397-08002B2CF9AE}" pid="3" name="KSOProductBuildVer">
    <vt:lpwstr>2052-12.1.0.20784</vt:lpwstr>
  </property>
</Properties>
</file>